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00" r:id="rId1"/>
  </p:sldMasterIdLst>
  <p:notesMasterIdLst>
    <p:notesMasterId r:id="rId17"/>
  </p:notesMasterIdLst>
  <p:sldIdLst>
    <p:sldId id="392" r:id="rId2"/>
    <p:sldId id="342" r:id="rId3"/>
    <p:sldId id="395" r:id="rId4"/>
    <p:sldId id="397" r:id="rId5"/>
    <p:sldId id="396" r:id="rId6"/>
    <p:sldId id="385" r:id="rId7"/>
    <p:sldId id="398" r:id="rId8"/>
    <p:sldId id="333" r:id="rId9"/>
    <p:sldId id="394" r:id="rId10"/>
    <p:sldId id="378" r:id="rId11"/>
    <p:sldId id="389" r:id="rId12"/>
    <p:sldId id="393" r:id="rId13"/>
    <p:sldId id="343" r:id="rId14"/>
    <p:sldId id="376" r:id="rId15"/>
    <p:sldId id="383"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44" autoAdjust="0"/>
    <p:restoredTop sz="94660"/>
  </p:normalViewPr>
  <p:slideViewPr>
    <p:cSldViewPr snapToGrid="0">
      <p:cViewPr varScale="1">
        <p:scale>
          <a:sx n="87" d="100"/>
          <a:sy n="87" d="100"/>
        </p:scale>
        <p:origin x="342" y="2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Impact</c:v>
                </c:pt>
              </c:strCache>
            </c:strRef>
          </c:tx>
          <c:dPt>
            <c:idx val="0"/>
            <c:bubble3D val="0"/>
            <c:spPr>
              <a:solidFill>
                <a:schemeClr val="accent1"/>
              </a:solidFill>
            </c:spPr>
            <c:extLst>
              <c:ext xmlns:c16="http://schemas.microsoft.com/office/drawing/2014/chart" uri="{C3380CC4-5D6E-409C-BE32-E72D297353CC}">
                <c16:uniqueId val="{00000001-331A-40D6-9883-ED7D51736DDC}"/>
              </c:ext>
            </c:extLst>
          </c:dPt>
          <c:dPt>
            <c:idx val="1"/>
            <c:bubble3D val="0"/>
            <c:spPr>
              <a:solidFill>
                <a:schemeClr val="accent2"/>
              </a:solidFill>
            </c:spPr>
            <c:extLst>
              <c:ext xmlns:c16="http://schemas.microsoft.com/office/drawing/2014/chart" uri="{C3380CC4-5D6E-409C-BE32-E72D297353CC}">
                <c16:uniqueId val="{00000003-331A-40D6-9883-ED7D51736DDC}"/>
              </c:ext>
            </c:extLst>
          </c:dPt>
          <c:dPt>
            <c:idx val="2"/>
            <c:bubble3D val="0"/>
            <c:spPr>
              <a:solidFill>
                <a:schemeClr val="accent3"/>
              </a:solidFill>
            </c:spPr>
            <c:extLst>
              <c:ext xmlns:c16="http://schemas.microsoft.com/office/drawing/2014/chart" uri="{C3380CC4-5D6E-409C-BE32-E72D297353CC}">
                <c16:uniqueId val="{00000005-331A-40D6-9883-ED7D51736DDC}"/>
              </c:ext>
            </c:extLst>
          </c:dPt>
          <c:dPt>
            <c:idx val="3"/>
            <c:bubble3D val="0"/>
            <c:spPr>
              <a:solidFill>
                <a:schemeClr val="accent4"/>
              </a:solidFill>
            </c:spPr>
            <c:extLst>
              <c:ext xmlns:c16="http://schemas.microsoft.com/office/drawing/2014/chart" uri="{C3380CC4-5D6E-409C-BE32-E72D297353CC}">
                <c16:uniqueId val="{00000007-331A-40D6-9883-ED7D51736DDC}"/>
              </c:ext>
            </c:extLst>
          </c:dPt>
          <c:dPt>
            <c:idx val="4"/>
            <c:bubble3D val="0"/>
            <c:spPr>
              <a:solidFill>
                <a:schemeClr val="accent6">
                  <a:lumMod val="75000"/>
                </a:schemeClr>
              </a:solidFill>
            </c:spPr>
            <c:extLst>
              <c:ext xmlns:c16="http://schemas.microsoft.com/office/drawing/2014/chart" uri="{C3380CC4-5D6E-409C-BE32-E72D297353CC}">
                <c16:uniqueId val="{00000008-AAA8-4B87-B87A-D2D0DC879D92}"/>
              </c:ext>
            </c:extLst>
          </c:dPt>
          <c:cat>
            <c:strRef>
              <c:f>Sheet1!$A$2:$A$6</c:f>
              <c:strCache>
                <c:ptCount val="5"/>
                <c:pt idx="0">
                  <c:v>Health</c:v>
                </c:pt>
                <c:pt idx="1">
                  <c:v>Employment</c:v>
                </c:pt>
                <c:pt idx="2">
                  <c:v>Homeownership</c:v>
                </c:pt>
                <c:pt idx="3">
                  <c:v>Small Business</c:v>
                </c:pt>
                <c:pt idx="4">
                  <c:v>Education</c:v>
                </c:pt>
              </c:strCache>
            </c:strRef>
          </c:cat>
          <c:val>
            <c:numRef>
              <c:f>Sheet1!$B$2:$B$6</c:f>
              <c:numCache>
                <c:formatCode>General</c:formatCode>
                <c:ptCount val="5"/>
                <c:pt idx="0">
                  <c:v>95</c:v>
                </c:pt>
                <c:pt idx="1">
                  <c:v>75</c:v>
                </c:pt>
                <c:pt idx="2">
                  <c:v>20</c:v>
                </c:pt>
                <c:pt idx="3">
                  <c:v>30</c:v>
                </c:pt>
                <c:pt idx="4">
                  <c:v>85</c:v>
                </c:pt>
              </c:numCache>
            </c:numRef>
          </c:val>
          <c:extLst>
            <c:ext xmlns:c16="http://schemas.microsoft.com/office/drawing/2014/chart" uri="{C3380CC4-5D6E-409C-BE32-E72D297353CC}">
              <c16:uniqueId val="{00000008-331A-40D6-9883-ED7D51736DDC}"/>
            </c:ext>
          </c:extLst>
        </c:ser>
        <c:dLbls>
          <c:showLegendKey val="0"/>
          <c:showVal val="0"/>
          <c:showCatName val="0"/>
          <c:showSerName val="0"/>
          <c:showPercent val="0"/>
          <c:showBubbleSize val="0"/>
          <c:showLeaderLines val="1"/>
        </c:dLbls>
        <c:firstSliceAng val="0"/>
        <c:holeSize val="50"/>
      </c:doughnutChart>
    </c:plotArea>
    <c:plotVisOnly val="1"/>
    <c:dispBlanksAs val="gap"/>
    <c:showDLblsOverMax val="0"/>
  </c:chart>
  <c:txPr>
    <a:bodyPr/>
    <a:lstStyle/>
    <a:p>
      <a:pPr>
        <a:defRPr sz="1800"/>
      </a:pPr>
      <a:endParaRPr lang="en-US"/>
    </a:p>
  </c:txPr>
  <c:externalData r:id="rId1">
    <c:autoUpdate val="0"/>
  </c:externalData>
</c:chartSpace>
</file>

<file path=ppt/media/image1.jpg>
</file>

<file path=ppt/media/image2.png>
</file>

<file path=ppt/media/image3.jpg>
</file>

<file path=ppt/media/image4.png>
</file>

<file path=ppt/media/image5.png>
</file>

<file path=ppt/media/image6.jp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DD62E3-0621-4A44-BF21-0B4DB59B6483}" type="slidenum">
              <a:rPr lang="en-US" smtClean="0"/>
              <a:t>8</a:t>
            </a:fld>
            <a:endParaRPr lang="en-US" dirty="0"/>
          </a:p>
        </p:txBody>
      </p:sp>
    </p:spTree>
    <p:extLst>
      <p:ext uri="{BB962C8B-B14F-4D97-AF65-F5344CB8AC3E}">
        <p14:creationId xmlns:p14="http://schemas.microsoft.com/office/powerpoint/2010/main" val="35726229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097859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212691600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131275066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123177974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tandar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0252619"/>
      </p:ext>
    </p:extLst>
  </p:cSld>
  <p:clrMapOvr>
    <a:masterClrMapping/>
  </p:clrMapOvr>
  <p:hf sldNum="0" hdr="0" ftr="0"/>
  <p:extLst>
    <p:ext uri="{DCECCB84-F9BA-43D5-87BE-67443E8EF086}">
      <p15:sldGuideLst xmlns:p15="http://schemas.microsoft.com/office/powerpoint/2012/main">
        <p15:guide id="1" orient="horz" pos="4320">
          <p15:clr>
            <a:srgbClr val="FBAE40"/>
          </p15:clr>
        </p15:guide>
        <p15:guide id="2" pos="767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48953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extLst>
      <p:ext uri="{BB962C8B-B14F-4D97-AF65-F5344CB8AC3E}">
        <p14:creationId xmlns:p14="http://schemas.microsoft.com/office/powerpoint/2010/main" val="26809587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Minimal Slide">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ED1BB65E-AE64-4A24-841B-31511A7EF5C2}"/>
              </a:ext>
            </a:extLst>
          </p:cNvPr>
          <p:cNvSpPr>
            <a:spLocks noGrp="1"/>
          </p:cNvSpPr>
          <p:nvPr>
            <p:ph type="pic" sz="quarter" idx="140" hasCustomPrompt="1"/>
          </p:nvPr>
        </p:nvSpPr>
        <p:spPr>
          <a:xfrm>
            <a:off x="0" y="0"/>
            <a:ext cx="4572000" cy="5143500"/>
          </a:xfrm>
          <a:custGeom>
            <a:avLst/>
            <a:gdLst>
              <a:gd name="connsiteX0" fmla="*/ 0 w 12192000"/>
              <a:gd name="connsiteY0" fmla="*/ 0 h 13716001"/>
              <a:gd name="connsiteX1" fmla="*/ 12192000 w 12192000"/>
              <a:gd name="connsiteY1" fmla="*/ 0 h 13716001"/>
              <a:gd name="connsiteX2" fmla="*/ 12192000 w 12192000"/>
              <a:gd name="connsiteY2" fmla="*/ 13716001 h 13716001"/>
              <a:gd name="connsiteX3" fmla="*/ 0 w 12192000"/>
              <a:gd name="connsiteY3" fmla="*/ 13716001 h 13716001"/>
            </a:gdLst>
            <a:ahLst/>
            <a:cxnLst>
              <a:cxn ang="0">
                <a:pos x="connsiteX0" y="connsiteY0"/>
              </a:cxn>
              <a:cxn ang="0">
                <a:pos x="connsiteX1" y="connsiteY1"/>
              </a:cxn>
              <a:cxn ang="0">
                <a:pos x="connsiteX2" y="connsiteY2"/>
              </a:cxn>
              <a:cxn ang="0">
                <a:pos x="connsiteX3" y="connsiteY3"/>
              </a:cxn>
            </a:cxnLst>
            <a:rect l="l" t="t" r="r" b="b"/>
            <a:pathLst>
              <a:path w="12192000" h="13716001">
                <a:moveTo>
                  <a:pt x="0" y="0"/>
                </a:moveTo>
                <a:lnTo>
                  <a:pt x="12192000" y="0"/>
                </a:lnTo>
                <a:lnTo>
                  <a:pt x="12192000" y="13716001"/>
                </a:lnTo>
                <a:lnTo>
                  <a:pt x="0" y="13716001"/>
                </a:lnTo>
                <a:close/>
              </a:path>
            </a:pathLst>
          </a:custGeom>
          <a:solidFill>
            <a:srgbClr val="ACB1BB"/>
          </a:solidFill>
        </p:spPr>
        <p:txBody>
          <a:bodyPr wrap="square" anchor="ctr">
            <a:noAutofit/>
          </a:bodyPr>
          <a:lstStyle>
            <a:lvl1pPr>
              <a:defRPr sz="750" b="1">
                <a:solidFill>
                  <a:srgbClr val="FFFFFF"/>
                </a:solidFill>
              </a:defRPr>
            </a:lvl1pPr>
          </a:lstStyle>
          <a:p>
            <a:r>
              <a:rPr lang="en-US" dirty="0"/>
              <a:t>IMAGE REPLACE</a:t>
            </a:r>
          </a:p>
        </p:txBody>
      </p:sp>
    </p:spTree>
    <p:extLst>
      <p:ext uri="{BB962C8B-B14F-4D97-AF65-F5344CB8AC3E}">
        <p14:creationId xmlns:p14="http://schemas.microsoft.com/office/powerpoint/2010/main" val="201284948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209683766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286922314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318884217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349663686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176468842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5/12/2021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32683112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4323511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icon to add picture</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115394139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B61BEF0D-F0BB-DE4B-95CE-6DB70DBA9567}" type="datetimeFigureOut">
              <a:rPr lang="en-US" smtClean="0"/>
              <a:pPr/>
              <a:t>5/12/2021</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2271520822"/>
      </p:ext>
    </p:extLst>
  </p:cSld>
  <p:clrMap bg1="dk1" tx1="lt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hyperlink" Target="mailto:info@creativeinvest.com"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hyperlink" Target="mailto:info@creativeinvest.com" TargetMode="External"/><Relationship Id="rId4" Type="http://schemas.openxmlformats.org/officeDocument/2006/relationships/notesSlide" Target="../notesSlides/notesSlide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hyperlink" Target="mailto:info@creativeinvest.com" TargetMode="Externa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hyperlink" Target="mailto:info@creativeinvest.com" TargetMode="External"/><Relationship Id="rId4" Type="http://schemas.openxmlformats.org/officeDocument/2006/relationships/hyperlink" Target="https://www.americanbanker.com/opinion/black-communities-need-more-help-from-fed" TargetMode="Externa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2.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hyperlink" Target="http://www.creativeinvest.com/" TargetMode="External"/><Relationship Id="rId5" Type="http://schemas.openxmlformats.org/officeDocument/2006/relationships/hyperlink" Target="mailto:info@creativeinvest.com" TargetMode="External"/><Relationship Id="rId4" Type="http://schemas.openxmlformats.org/officeDocument/2006/relationships/image" Target="../media/image1.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hyperlink" Target="mailto:info@creativeinvest.com"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hyperlink" Target="https://www.creativeinvest.com/EnergyEfficientMortgageMBSJune2006.pdf"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8.m4a"/><Relationship Id="rId7" Type="http://schemas.openxmlformats.org/officeDocument/2006/relationships/image" Target="../media/image6.jpg"/><Relationship Id="rId2" Type="http://schemas.microsoft.com/office/2007/relationships/media" Target="../media/media8.m4a"/><Relationship Id="rId1" Type="http://schemas.openxmlformats.org/officeDocument/2006/relationships/tags" Target="../tags/tag1.xml"/><Relationship Id="rId6" Type="http://schemas.openxmlformats.org/officeDocument/2006/relationships/chart" Target="../charts/chart1.xml"/><Relationship Id="rId5" Type="http://schemas.openxmlformats.org/officeDocument/2006/relationships/notesSlide" Target="../notesSlides/notesSlide1.xml"/><Relationship Id="rId4"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7" name="C R E A T I V E…"/>
          <p:cNvSpPr txBox="1">
            <a:spLocks noGrp="1"/>
          </p:cNvSpPr>
          <p:nvPr>
            <p:ph type="body" idx="4294967295"/>
          </p:nvPr>
        </p:nvSpPr>
        <p:spPr>
          <a:xfrm>
            <a:off x="5672137" y="633631"/>
            <a:ext cx="3134180" cy="1837028"/>
          </a:xfrm>
          <a:prstGeom prst="rect">
            <a:avLst/>
          </a:prstGeom>
        </p:spPr>
        <p:txBody>
          <a:bodyPr>
            <a:normAutofit fontScale="70000" lnSpcReduction="20000"/>
          </a:bodyPr>
          <a:lstStyle/>
          <a:p>
            <a:pPr marL="114300" indent="0">
              <a:lnSpc>
                <a:spcPct val="150000"/>
              </a:lnSpc>
              <a:buNone/>
              <a:defRPr sz="3000">
                <a:solidFill>
                  <a:srgbClr val="1C1F25"/>
                </a:solidFill>
                <a:latin typeface="Roboto Bold"/>
                <a:ea typeface="Roboto Bold"/>
                <a:cs typeface="Roboto Bold"/>
                <a:sym typeface="Roboto Bold"/>
              </a:defRPr>
            </a:pPr>
            <a:r>
              <a:rPr sz="3400" b="1" dirty="0">
                <a:solidFill>
                  <a:schemeClr val="tx1">
                    <a:lumMod val="95000"/>
                  </a:schemeClr>
                </a:solidFill>
                <a:latin typeface="+mj-lt"/>
              </a:rPr>
              <a:t>C R E A T I V E</a:t>
            </a:r>
          </a:p>
          <a:p>
            <a:pPr marL="114300" indent="0">
              <a:lnSpc>
                <a:spcPct val="150000"/>
              </a:lnSpc>
              <a:buNone/>
              <a:defRPr sz="3000">
                <a:solidFill>
                  <a:srgbClr val="1C1F25"/>
                </a:solidFill>
                <a:latin typeface="Roboto Bold"/>
                <a:ea typeface="Roboto Bold"/>
                <a:cs typeface="Roboto Bold"/>
                <a:sym typeface="Roboto Bold"/>
              </a:defRPr>
            </a:pPr>
            <a:r>
              <a:rPr lang="en-US" sz="3400" b="1" dirty="0">
                <a:solidFill>
                  <a:schemeClr val="tx1">
                    <a:lumMod val="95000"/>
                  </a:schemeClr>
                </a:solidFill>
                <a:latin typeface="+mj-lt"/>
              </a:rPr>
              <a:t>INVESTMENT </a:t>
            </a:r>
          </a:p>
          <a:p>
            <a:pPr marL="114300" indent="0">
              <a:lnSpc>
                <a:spcPct val="150000"/>
              </a:lnSpc>
              <a:buNone/>
              <a:defRPr sz="3000">
                <a:solidFill>
                  <a:srgbClr val="1C1F25"/>
                </a:solidFill>
                <a:latin typeface="Roboto Bold"/>
                <a:ea typeface="Roboto Bold"/>
                <a:cs typeface="Roboto Bold"/>
                <a:sym typeface="Roboto Bold"/>
              </a:defRPr>
            </a:pPr>
            <a:r>
              <a:rPr lang="en-US" sz="3400" b="1" dirty="0">
                <a:solidFill>
                  <a:schemeClr val="tx1">
                    <a:lumMod val="95000"/>
                  </a:schemeClr>
                </a:solidFill>
                <a:latin typeface="+mj-lt"/>
              </a:rPr>
              <a:t>RESEARCH</a:t>
            </a:r>
          </a:p>
          <a:p>
            <a:pPr>
              <a:lnSpc>
                <a:spcPct val="150000"/>
              </a:lnSpc>
              <a:defRPr sz="3000">
                <a:solidFill>
                  <a:srgbClr val="1C1F25"/>
                </a:solidFill>
                <a:latin typeface="Roboto Bold"/>
                <a:ea typeface="Roboto Bold"/>
                <a:cs typeface="Roboto Bold"/>
                <a:sym typeface="Roboto Bold"/>
              </a:defRPr>
            </a:pPr>
            <a:endParaRPr dirty="0"/>
          </a:p>
        </p:txBody>
      </p:sp>
      <p:sp>
        <p:nvSpPr>
          <p:cNvPr id="3768" name="Professionally fabricate cross platform…"/>
          <p:cNvSpPr txBox="1">
            <a:spLocks noGrp="1"/>
          </p:cNvSpPr>
          <p:nvPr>
            <p:ph type="body" idx="4294967295"/>
          </p:nvPr>
        </p:nvSpPr>
        <p:spPr>
          <a:xfrm>
            <a:off x="5672137" y="2439665"/>
            <a:ext cx="2804085" cy="1950213"/>
          </a:xfrm>
          <a:prstGeom prst="rect">
            <a:avLst/>
          </a:prstGeom>
        </p:spPr>
        <p:txBody>
          <a:bodyPr>
            <a:normAutofit fontScale="70000" lnSpcReduction="20000"/>
          </a:bodyPr>
          <a:lstStyle/>
          <a:p>
            <a:pPr marL="114300" indent="0">
              <a:lnSpc>
                <a:spcPct val="150000"/>
              </a:lnSpc>
              <a:buNone/>
              <a:defRPr sz="3000">
                <a:solidFill>
                  <a:srgbClr val="F7F9FF"/>
                </a:solidFill>
                <a:latin typeface="Roboto Bold"/>
                <a:ea typeface="Roboto Bold"/>
                <a:cs typeface="Roboto Bold"/>
                <a:sym typeface="Roboto Bold"/>
              </a:defRPr>
            </a:pPr>
            <a:r>
              <a:rPr lang="en-US" sz="1600" dirty="0">
                <a:solidFill>
                  <a:schemeClr val="tx1">
                    <a:lumMod val="95000"/>
                  </a:schemeClr>
                </a:solidFill>
              </a:rPr>
              <a:t>NAREB, Inc.</a:t>
            </a:r>
          </a:p>
          <a:p>
            <a:pPr marL="114300" indent="0">
              <a:lnSpc>
                <a:spcPct val="150000"/>
              </a:lnSpc>
              <a:buNone/>
              <a:defRPr sz="3000">
                <a:solidFill>
                  <a:srgbClr val="F7F9FF"/>
                </a:solidFill>
                <a:latin typeface="Roboto Bold"/>
                <a:ea typeface="Roboto Bold"/>
                <a:cs typeface="Roboto Bold"/>
                <a:sym typeface="Roboto Bold"/>
              </a:defRPr>
            </a:pPr>
            <a:r>
              <a:rPr lang="en-US" sz="1600" dirty="0">
                <a:solidFill>
                  <a:schemeClr val="tx1">
                    <a:lumMod val="95000"/>
                  </a:schemeClr>
                </a:solidFill>
              </a:rPr>
              <a:t>2021 Virtual Spring Policy Conference</a:t>
            </a:r>
          </a:p>
          <a:p>
            <a:pPr marL="114300" indent="0">
              <a:lnSpc>
                <a:spcPct val="150000"/>
              </a:lnSpc>
              <a:buNone/>
              <a:defRPr sz="3000">
                <a:solidFill>
                  <a:srgbClr val="F7F9FF"/>
                </a:solidFill>
                <a:latin typeface="Roboto Bold"/>
                <a:ea typeface="Roboto Bold"/>
                <a:cs typeface="Roboto Bold"/>
                <a:sym typeface="Roboto Bold"/>
              </a:defRPr>
            </a:pPr>
            <a:r>
              <a:rPr lang="en-US" sz="1600" dirty="0">
                <a:solidFill>
                  <a:schemeClr val="tx1">
                    <a:lumMod val="95000"/>
                  </a:schemeClr>
                </a:solidFill>
              </a:rPr>
              <a:t>The Economic Impact of the Pandemic on the Black Community</a:t>
            </a:r>
          </a:p>
          <a:p>
            <a:pPr marL="114300" indent="0">
              <a:lnSpc>
                <a:spcPct val="150000"/>
              </a:lnSpc>
              <a:buNone/>
              <a:defRPr sz="3000">
                <a:solidFill>
                  <a:srgbClr val="F7F9FF"/>
                </a:solidFill>
                <a:latin typeface="Roboto Bold"/>
                <a:ea typeface="Roboto Bold"/>
                <a:cs typeface="Roboto Bold"/>
                <a:sym typeface="Roboto Bold"/>
              </a:defRPr>
            </a:pPr>
            <a:r>
              <a:rPr lang="en-US" sz="1600" dirty="0">
                <a:solidFill>
                  <a:schemeClr val="tx1">
                    <a:lumMod val="95000"/>
                  </a:schemeClr>
                </a:solidFill>
              </a:rPr>
              <a:t>Reduce Damage, HR 2123, HR 2543, AI </a:t>
            </a:r>
          </a:p>
          <a:p>
            <a:pPr marL="114300" indent="0">
              <a:lnSpc>
                <a:spcPct val="150000"/>
              </a:lnSpc>
              <a:buNone/>
              <a:defRPr sz="3000">
                <a:solidFill>
                  <a:srgbClr val="F7F9FF"/>
                </a:solidFill>
                <a:latin typeface="Roboto Bold"/>
                <a:ea typeface="Roboto Bold"/>
                <a:cs typeface="Roboto Bold"/>
                <a:sym typeface="Roboto Bold"/>
              </a:defRPr>
            </a:pPr>
            <a:r>
              <a:rPr lang="en-US" sz="1300" dirty="0">
                <a:solidFill>
                  <a:schemeClr val="tx1">
                    <a:lumMod val="95000"/>
                  </a:schemeClr>
                </a:solidFill>
              </a:rPr>
              <a:t>William Michael Cunningham</a:t>
            </a:r>
            <a:br>
              <a:rPr lang="en-US" sz="1300" dirty="0">
                <a:solidFill>
                  <a:schemeClr val="tx1">
                    <a:lumMod val="95000"/>
                  </a:schemeClr>
                </a:solidFill>
              </a:rPr>
            </a:br>
            <a:r>
              <a:rPr lang="en-US" sz="1300" dirty="0">
                <a:solidFill>
                  <a:schemeClr val="tx1">
                    <a:lumMod val="95000"/>
                  </a:schemeClr>
                </a:solidFill>
              </a:rPr>
              <a:t>info@creativeinvest.com</a:t>
            </a:r>
          </a:p>
        </p:txBody>
      </p:sp>
      <p:pic>
        <p:nvPicPr>
          <p:cNvPr id="4" name="Picture Placeholder 3">
            <a:extLst>
              <a:ext uri="{FF2B5EF4-FFF2-40B4-BE49-F238E27FC236}">
                <a16:creationId xmlns:a16="http://schemas.microsoft.com/office/drawing/2014/main" id="{F02EEDF1-D5F8-436B-AB59-5CC9AC6FF31D}"/>
              </a:ext>
            </a:extLst>
          </p:cNvPr>
          <p:cNvPicPr>
            <a:picLocks noGrp="1" noChangeAspect="1"/>
          </p:cNvPicPr>
          <p:nvPr>
            <p:ph type="pic" sz="quarter" idx="140"/>
          </p:nvPr>
        </p:nvPicPr>
        <p:blipFill>
          <a:blip r:embed="rId4">
            <a:extLst>
              <a:ext uri="{28A0092B-C50C-407E-A947-70E740481C1C}">
                <a14:useLocalDpi xmlns:a14="http://schemas.microsoft.com/office/drawing/2010/main" val="0"/>
              </a:ext>
            </a:extLst>
          </a:blip>
          <a:srcRect l="19507" r="19507"/>
          <a:stretch>
            <a:fillRect/>
          </a:stretch>
        </p:blipFill>
        <p:spPr>
          <a:xfrm>
            <a:off x="0" y="0"/>
            <a:ext cx="4572000" cy="5143500"/>
          </a:xfrm>
        </p:spPr>
      </p:pic>
      <p:pic>
        <p:nvPicPr>
          <p:cNvPr id="2" name="Audio 1">
            <a:hlinkClick r:id="" action="ppaction://media"/>
            <a:extLst>
              <a:ext uri="{FF2B5EF4-FFF2-40B4-BE49-F238E27FC236}">
                <a16:creationId xmlns:a16="http://schemas.microsoft.com/office/drawing/2014/main" id="{DA99A7C3-5423-42F7-B534-2D151A9B782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2646919728"/>
      </p:ext>
    </p:extLst>
  </p:cSld>
  <p:clrMapOvr>
    <a:masterClrMapping/>
  </p:clrMapOvr>
  <p:transition spd="med" advTm="9405">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746D8-D9F2-4D60-BB86-3EF56E6F315D}"/>
              </a:ext>
            </a:extLst>
          </p:cNvPr>
          <p:cNvSpPr>
            <a:spLocks noGrp="1"/>
          </p:cNvSpPr>
          <p:nvPr>
            <p:ph type="title"/>
          </p:nvPr>
        </p:nvSpPr>
        <p:spPr>
          <a:xfrm>
            <a:off x="311700" y="220172"/>
            <a:ext cx="8520600" cy="679237"/>
          </a:xfrm>
        </p:spPr>
        <p:txBody>
          <a:bodyPr/>
          <a:lstStyle/>
          <a:p>
            <a:pPr algn="ctr"/>
            <a:r>
              <a:rPr lang="en-US" sz="3600" b="1" dirty="0"/>
              <a:t>Wealth and the Black Community</a:t>
            </a:r>
          </a:p>
        </p:txBody>
      </p:sp>
      <p:sp>
        <p:nvSpPr>
          <p:cNvPr id="3" name="Text Placeholder 2">
            <a:extLst>
              <a:ext uri="{FF2B5EF4-FFF2-40B4-BE49-F238E27FC236}">
                <a16:creationId xmlns:a16="http://schemas.microsoft.com/office/drawing/2014/main" id="{3423E739-8CC9-414B-9AA2-E4518B7DE213}"/>
              </a:ext>
            </a:extLst>
          </p:cNvPr>
          <p:cNvSpPr>
            <a:spLocks noGrp="1"/>
          </p:cNvSpPr>
          <p:nvPr>
            <p:ph type="body" idx="1"/>
          </p:nvPr>
        </p:nvSpPr>
        <p:spPr>
          <a:xfrm>
            <a:off x="311700" y="839450"/>
            <a:ext cx="8520600" cy="3724114"/>
          </a:xfrm>
        </p:spPr>
        <p:txBody>
          <a:bodyPr/>
          <a:lstStyle/>
          <a:p>
            <a:pPr marL="114300" indent="0" algn="ctr">
              <a:buNone/>
            </a:pPr>
            <a:r>
              <a:rPr lang="en-US" sz="2400" dirty="0"/>
              <a:t>Wealth maximization is the wrong goal. </a:t>
            </a:r>
          </a:p>
          <a:p>
            <a:pPr marL="114300" indent="0" algn="ctr">
              <a:buNone/>
            </a:pPr>
            <a:r>
              <a:rPr lang="en-US" sz="2400" dirty="0"/>
              <a:t>Focus on </a:t>
            </a:r>
            <a:r>
              <a:rPr lang="en-US" sz="2400" b="1" dirty="0"/>
              <a:t>life maximization.</a:t>
            </a:r>
            <a:r>
              <a:rPr lang="en-US" sz="2400" dirty="0"/>
              <a:t> Why?</a:t>
            </a:r>
          </a:p>
          <a:p>
            <a:pPr marL="114300" indent="0" algn="ctr">
              <a:buNone/>
            </a:pPr>
            <a:r>
              <a:rPr lang="en-US" sz="2400" dirty="0"/>
              <a:t>A materialistic focus will never work in a </a:t>
            </a:r>
            <a:r>
              <a:rPr lang="en-US" sz="2400" b="1" dirty="0"/>
              <a:t>society </a:t>
            </a:r>
            <a:r>
              <a:rPr lang="en-US" sz="2400" dirty="0"/>
              <a:t>that </a:t>
            </a:r>
            <a:r>
              <a:rPr lang="en-US" sz="2400" b="1" dirty="0"/>
              <a:t>does </a:t>
            </a:r>
            <a:r>
              <a:rPr lang="en-US" sz="2400" b="1" i="1" dirty="0"/>
              <a:t>everything it can </a:t>
            </a:r>
            <a:r>
              <a:rPr lang="en-US" sz="2400" dirty="0"/>
              <a:t>to </a:t>
            </a:r>
            <a:r>
              <a:rPr lang="en-US" sz="2400" b="1" dirty="0"/>
              <a:t>deny material comfort to black people</a:t>
            </a:r>
            <a:r>
              <a:rPr lang="en-US" sz="2400" b="1" i="1" dirty="0"/>
              <a:t>. </a:t>
            </a:r>
          </a:p>
          <a:p>
            <a:pPr marL="114300" indent="0" algn="ctr">
              <a:buNone/>
            </a:pPr>
            <a:endParaRPr lang="en-US" sz="2400" b="1" i="1" dirty="0"/>
          </a:p>
          <a:p>
            <a:pPr marL="114300" indent="0" algn="ctr">
              <a:buNone/>
            </a:pPr>
            <a:r>
              <a:rPr lang="en-US" sz="2400" dirty="0"/>
              <a:t>Solution is to realize that wealth, in this culture, is a proxy for life. </a:t>
            </a:r>
          </a:p>
          <a:p>
            <a:pPr marL="114300" indent="0" algn="ctr">
              <a:buNone/>
            </a:pPr>
            <a:r>
              <a:rPr lang="en-US" sz="2400" b="1" i="1" dirty="0"/>
              <a:t>BUT, in actuality, w</a:t>
            </a:r>
            <a:r>
              <a:rPr lang="en-US" sz="2400" b="1" dirty="0"/>
              <a:t>ealth       life. (“There is no spoon.”)</a:t>
            </a:r>
          </a:p>
          <a:p>
            <a:pPr marL="114300" indent="0" algn="ctr">
              <a:buNone/>
            </a:pPr>
            <a:endParaRPr lang="en-US" sz="2400" b="1" dirty="0"/>
          </a:p>
          <a:p>
            <a:pPr marL="114300" indent="0" algn="ctr">
              <a:buNone/>
            </a:pPr>
            <a:r>
              <a:rPr lang="en-US" sz="2400" dirty="0"/>
              <a:t>Black people are experts at survival and life maximization in the most continually hostile environment on earth. </a:t>
            </a:r>
          </a:p>
          <a:p>
            <a:pPr marL="114300" indent="0" algn="ctr">
              <a:buNone/>
            </a:pPr>
            <a:r>
              <a:rPr lang="en-US" sz="2400" b="1" i="1" dirty="0"/>
              <a:t>THIS,</a:t>
            </a:r>
            <a:r>
              <a:rPr lang="en-US" sz="2400" dirty="0"/>
              <a:t> not money, is your legacy.</a:t>
            </a:r>
          </a:p>
          <a:p>
            <a:endParaRPr lang="en-US" dirty="0"/>
          </a:p>
        </p:txBody>
      </p:sp>
      <p:sp>
        <p:nvSpPr>
          <p:cNvPr id="4" name="Not Equal 3">
            <a:extLst>
              <a:ext uri="{FF2B5EF4-FFF2-40B4-BE49-F238E27FC236}">
                <a16:creationId xmlns:a16="http://schemas.microsoft.com/office/drawing/2014/main" id="{3E9647B7-AC87-41B3-84DA-B91112FFD779}"/>
              </a:ext>
            </a:extLst>
          </p:cNvPr>
          <p:cNvSpPr/>
          <p:nvPr/>
        </p:nvSpPr>
        <p:spPr>
          <a:xfrm>
            <a:off x="4320647" y="2901421"/>
            <a:ext cx="412229" cy="307299"/>
          </a:xfrm>
          <a:prstGeom prst="mathNotEqual">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6" name="TextBox 5">
            <a:extLst>
              <a:ext uri="{FF2B5EF4-FFF2-40B4-BE49-F238E27FC236}">
                <a16:creationId xmlns:a16="http://schemas.microsoft.com/office/drawing/2014/main" id="{7E44F699-9E9A-459B-9DA5-6CC8DD99EDE6}"/>
              </a:ext>
            </a:extLst>
          </p:cNvPr>
          <p:cNvSpPr txBox="1"/>
          <p:nvPr/>
        </p:nvSpPr>
        <p:spPr>
          <a:xfrm>
            <a:off x="104932" y="4956483"/>
            <a:ext cx="4077324" cy="162629"/>
          </a:xfrm>
          <a:prstGeom prst="rect">
            <a:avLst/>
          </a:prstGeom>
          <a:solidFill>
            <a:schemeClr val="bg1"/>
          </a:solidFill>
        </p:spPr>
        <p:txBody>
          <a:bodyPr wrap="none" lIns="0" tIns="0" rIns="0" bIns="0" rtlCol="0">
            <a:noAutofit/>
          </a:bodyPr>
          <a:lstStyle/>
          <a:p>
            <a:pPr>
              <a:lnSpc>
                <a:spcPct val="90000"/>
              </a:lnSpc>
              <a:spcAft>
                <a:spcPts val="375"/>
              </a:spcAft>
            </a:pPr>
            <a:r>
              <a:rPr lang="en-US" sz="750" dirty="0"/>
              <a:t>Copyright, 2021, WMC and CIR.  </a:t>
            </a:r>
            <a:r>
              <a:rPr lang="en-US" sz="750" dirty="0">
                <a:hlinkClick r:id="rId4"/>
              </a:rPr>
              <a:t>info@creativeinvest.com</a:t>
            </a:r>
            <a:r>
              <a:rPr lang="en-US" sz="750" dirty="0"/>
              <a:t>.  Not for reproduction or distribution.</a:t>
            </a:r>
          </a:p>
        </p:txBody>
      </p:sp>
      <p:pic>
        <p:nvPicPr>
          <p:cNvPr id="7" name="Audio 6">
            <a:hlinkClick r:id="" action="ppaction://media"/>
            <a:extLst>
              <a:ext uri="{FF2B5EF4-FFF2-40B4-BE49-F238E27FC236}">
                <a16:creationId xmlns:a16="http://schemas.microsoft.com/office/drawing/2014/main" id="{3765BA50-B4F9-4ECF-A1C8-273B962F2A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54455915"/>
      </p:ext>
    </p:extLst>
  </p:cSld>
  <p:clrMapOvr>
    <a:masterClrMapping/>
  </p:clrMapOvr>
  <mc:AlternateContent xmlns:mc="http://schemas.openxmlformats.org/markup-compatibility/2006" xmlns:p14="http://schemas.microsoft.com/office/powerpoint/2010/main">
    <mc:Choice Requires="p14">
      <p:transition spd="slow" p14:dur="2000" advTm="38039"/>
    </mc:Choice>
    <mc:Fallback xmlns="">
      <p:transition spd="slow" advTm="380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A73EBC-B54A-42B7-AE8F-366CC8978031}"/>
              </a:ext>
            </a:extLst>
          </p:cNvPr>
          <p:cNvSpPr txBox="1"/>
          <p:nvPr/>
        </p:nvSpPr>
        <p:spPr>
          <a:xfrm>
            <a:off x="387705" y="802035"/>
            <a:ext cx="8032091" cy="3539430"/>
          </a:xfrm>
          <a:prstGeom prst="rect">
            <a:avLst/>
          </a:prstGeom>
          <a:noFill/>
        </p:spPr>
        <p:txBody>
          <a:bodyPr wrap="square" rtlCol="0">
            <a:spAutoFit/>
          </a:bodyPr>
          <a:lstStyle/>
          <a:p>
            <a:pPr algn="ctr"/>
            <a:r>
              <a:rPr lang="en-US" sz="4000" b="1" dirty="0">
                <a:solidFill>
                  <a:schemeClr val="tx1">
                    <a:lumMod val="95000"/>
                  </a:schemeClr>
                </a:solidFill>
                <a:latin typeface="+mn-lt"/>
              </a:rPr>
              <a:t>What Now for Black People?</a:t>
            </a:r>
          </a:p>
          <a:p>
            <a:pPr algn="ctr"/>
            <a:endParaRPr lang="en-US" sz="3200" dirty="0">
              <a:solidFill>
                <a:schemeClr val="tx1">
                  <a:lumMod val="95000"/>
                </a:schemeClr>
              </a:solidFill>
              <a:latin typeface="+mn-lt"/>
            </a:endParaRPr>
          </a:p>
          <a:p>
            <a:pPr marL="457200" indent="-457200" algn="ctr">
              <a:buFont typeface="+mj-lt"/>
              <a:buAutoNum type="arabicPeriod"/>
            </a:pPr>
            <a:r>
              <a:rPr lang="en-US" sz="3200" dirty="0">
                <a:solidFill>
                  <a:schemeClr val="tx1">
                    <a:lumMod val="95000"/>
                  </a:schemeClr>
                </a:solidFill>
                <a:latin typeface="+mn-lt"/>
              </a:rPr>
              <a:t>Assume we are </a:t>
            </a:r>
            <a:r>
              <a:rPr lang="en-US" sz="3200" i="1" u="sng" dirty="0">
                <a:solidFill>
                  <a:schemeClr val="tx1">
                    <a:lumMod val="95000"/>
                  </a:schemeClr>
                </a:solidFill>
                <a:latin typeface="+mn-lt"/>
              </a:rPr>
              <a:t>Never Going Back to “Normal</a:t>
            </a:r>
            <a:r>
              <a:rPr lang="en-US" sz="3200" dirty="0">
                <a:solidFill>
                  <a:schemeClr val="tx1">
                    <a:lumMod val="95000"/>
                  </a:schemeClr>
                </a:solidFill>
                <a:latin typeface="+mn-lt"/>
              </a:rPr>
              <a:t>”</a:t>
            </a:r>
          </a:p>
          <a:p>
            <a:pPr marL="457200" indent="-457200" algn="ctr">
              <a:buFont typeface="+mj-lt"/>
              <a:buAutoNum type="arabicPeriod"/>
            </a:pPr>
            <a:r>
              <a:rPr lang="en-US" sz="3200" dirty="0">
                <a:solidFill>
                  <a:schemeClr val="tx1">
                    <a:lumMod val="95000"/>
                  </a:schemeClr>
                </a:solidFill>
                <a:latin typeface="+mn-lt"/>
              </a:rPr>
              <a:t>Focus on the Human, not the monetary</a:t>
            </a:r>
          </a:p>
          <a:p>
            <a:pPr marL="457200" indent="-457200" algn="ctr">
              <a:buFont typeface="+mj-lt"/>
              <a:buAutoNum type="arabicPeriod"/>
            </a:pPr>
            <a:r>
              <a:rPr lang="en-US" sz="3200" dirty="0">
                <a:solidFill>
                  <a:schemeClr val="tx1">
                    <a:lumMod val="95000"/>
                  </a:schemeClr>
                </a:solidFill>
              </a:rPr>
              <a:t>Pivot: cooperation, not competition. </a:t>
            </a:r>
            <a:endParaRPr lang="en-US" sz="3200" dirty="0">
              <a:solidFill>
                <a:schemeClr val="tx1">
                  <a:lumMod val="95000"/>
                </a:schemeClr>
              </a:solidFill>
              <a:latin typeface="+mn-lt"/>
            </a:endParaRPr>
          </a:p>
          <a:p>
            <a:pPr marL="457200" indent="-457200" algn="ctr">
              <a:buFont typeface="+mj-lt"/>
              <a:buAutoNum type="arabicPeriod"/>
            </a:pPr>
            <a:endParaRPr lang="en-US" sz="2400" dirty="0">
              <a:solidFill>
                <a:schemeClr val="tx1">
                  <a:lumMod val="95000"/>
                </a:schemeClr>
              </a:solidFill>
              <a:latin typeface="+mn-lt"/>
            </a:endParaRPr>
          </a:p>
        </p:txBody>
      </p:sp>
      <p:sp>
        <p:nvSpPr>
          <p:cNvPr id="4" name="TextBox 3">
            <a:extLst>
              <a:ext uri="{FF2B5EF4-FFF2-40B4-BE49-F238E27FC236}">
                <a16:creationId xmlns:a16="http://schemas.microsoft.com/office/drawing/2014/main" id="{177D2A5A-BAFF-4F89-92EB-F40D92C99E21}"/>
              </a:ext>
            </a:extLst>
          </p:cNvPr>
          <p:cNvSpPr txBox="1"/>
          <p:nvPr/>
        </p:nvSpPr>
        <p:spPr>
          <a:xfrm>
            <a:off x="104932" y="4956483"/>
            <a:ext cx="4077324" cy="162629"/>
          </a:xfrm>
          <a:prstGeom prst="rect">
            <a:avLst/>
          </a:prstGeom>
          <a:solidFill>
            <a:schemeClr val="bg1"/>
          </a:solidFill>
        </p:spPr>
        <p:txBody>
          <a:bodyPr wrap="none" lIns="0" tIns="0" rIns="0" bIns="0" rtlCol="0">
            <a:noAutofit/>
          </a:bodyPr>
          <a:lstStyle/>
          <a:p>
            <a:pPr>
              <a:lnSpc>
                <a:spcPct val="90000"/>
              </a:lnSpc>
              <a:spcAft>
                <a:spcPts val="375"/>
              </a:spcAft>
            </a:pPr>
            <a:r>
              <a:rPr lang="en-US" sz="750" dirty="0"/>
              <a:t>Copyright, 2021, WMC and CIR.  </a:t>
            </a:r>
            <a:r>
              <a:rPr lang="en-US" sz="750" dirty="0">
                <a:hlinkClick r:id="rId5"/>
              </a:rPr>
              <a:t>info@creativeinvest.com</a:t>
            </a:r>
            <a:r>
              <a:rPr lang="en-US" sz="750" dirty="0"/>
              <a:t>.  Not for reproduction or distribution.</a:t>
            </a:r>
          </a:p>
        </p:txBody>
      </p:sp>
      <p:pic>
        <p:nvPicPr>
          <p:cNvPr id="5" name="Audio 4">
            <a:hlinkClick r:id="" action="ppaction://media"/>
            <a:extLst>
              <a:ext uri="{FF2B5EF4-FFF2-40B4-BE49-F238E27FC236}">
                <a16:creationId xmlns:a16="http://schemas.microsoft.com/office/drawing/2014/main" id="{09587ED0-041F-44F0-8F52-5311A8A94C4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3371743412"/>
      </p:ext>
    </p:extLst>
  </p:cSld>
  <p:clrMapOvr>
    <a:masterClrMapping/>
  </p:clrMapOvr>
  <mc:AlternateContent xmlns:mc="http://schemas.openxmlformats.org/markup-compatibility/2006" xmlns:p14="http://schemas.microsoft.com/office/powerpoint/2010/main">
    <mc:Choice Requires="p14">
      <p:transition spd="slow" p14:dur="2000" advTm="16016"/>
    </mc:Choice>
    <mc:Fallback xmlns="">
      <p:transition spd="slow" advTm="160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2C3D3F4-3161-40DC-8134-E8069DC84C23}"/>
              </a:ext>
            </a:extLst>
          </p:cNvPr>
          <p:cNvSpPr/>
          <p:nvPr/>
        </p:nvSpPr>
        <p:spPr>
          <a:xfrm>
            <a:off x="251085" y="364125"/>
            <a:ext cx="8641830" cy="4497385"/>
          </a:xfrm>
          <a:prstGeom prst="rect">
            <a:avLst/>
          </a:prstGeom>
          <a:solidFill>
            <a:schemeClr val="bg1">
              <a:alpha val="55000"/>
            </a:schemeClr>
          </a:solidFill>
        </p:spPr>
        <p:txBody>
          <a:bodyPr wrap="square">
            <a:spAutoFit/>
          </a:bodyPr>
          <a:lstStyle/>
          <a:p>
            <a:pPr algn="ctr"/>
            <a:r>
              <a:rPr lang="en-US" sz="2475" dirty="0"/>
              <a:t>Black people need a truly collaborative and cooperative effort — in and by the Black community — a community often trained to be cutthroat to each other given the paucity of resources at its disposal. After Creative Investment Research, in the public spirit, disseminated an estimate of corporate pledges to the Black Lives Matter cause (at $1.6 billion), several foundations made donations totaling $1.7 billion.</a:t>
            </a:r>
          </a:p>
          <a:p>
            <a:pPr algn="ctr"/>
            <a:endParaRPr lang="en-US" sz="2475" dirty="0"/>
          </a:p>
          <a:p>
            <a:pPr algn="ctr"/>
            <a:r>
              <a:rPr lang="en-US" sz="2475" dirty="0"/>
              <a:t>Now is the time to let go of bad habits for the survival of the Black community. In so doing, we show the world the way out of the crisis. </a:t>
            </a:r>
            <a:r>
              <a:rPr lang="en-US" sz="1400" dirty="0"/>
              <a:t>From: “Black Communities Need More Help from the Fed.” </a:t>
            </a:r>
            <a:r>
              <a:rPr lang="en-US" sz="1400" u="sng" dirty="0"/>
              <a:t>The American Banker Newspaper</a:t>
            </a:r>
            <a:r>
              <a:rPr lang="en-US" sz="1400" dirty="0"/>
              <a:t>. July 7, 2020.”</a:t>
            </a:r>
          </a:p>
        </p:txBody>
      </p:sp>
      <p:sp>
        <p:nvSpPr>
          <p:cNvPr id="5" name="TextBox 4">
            <a:extLst>
              <a:ext uri="{FF2B5EF4-FFF2-40B4-BE49-F238E27FC236}">
                <a16:creationId xmlns:a16="http://schemas.microsoft.com/office/drawing/2014/main" id="{5011B47D-D234-4FB2-8983-550DEFD3D9B4}"/>
              </a:ext>
            </a:extLst>
          </p:cNvPr>
          <p:cNvSpPr txBox="1"/>
          <p:nvPr/>
        </p:nvSpPr>
        <p:spPr>
          <a:xfrm>
            <a:off x="104932" y="4956483"/>
            <a:ext cx="4077324" cy="162629"/>
          </a:xfrm>
          <a:prstGeom prst="rect">
            <a:avLst/>
          </a:prstGeom>
          <a:solidFill>
            <a:schemeClr val="bg1"/>
          </a:solidFill>
        </p:spPr>
        <p:txBody>
          <a:bodyPr wrap="none" lIns="0" tIns="0" rIns="0" bIns="0" rtlCol="0">
            <a:noAutofit/>
          </a:bodyPr>
          <a:lstStyle/>
          <a:p>
            <a:pPr>
              <a:lnSpc>
                <a:spcPct val="90000"/>
              </a:lnSpc>
              <a:spcAft>
                <a:spcPts val="375"/>
              </a:spcAft>
            </a:pPr>
            <a:r>
              <a:rPr lang="en-US" sz="750" dirty="0"/>
              <a:t>Copyright, 2021, WMC and CIR.  </a:t>
            </a:r>
            <a:r>
              <a:rPr lang="en-US" sz="750" dirty="0">
                <a:hlinkClick r:id="rId4"/>
              </a:rPr>
              <a:t>info@creativeinvest.com</a:t>
            </a:r>
            <a:r>
              <a:rPr lang="en-US" sz="750" dirty="0"/>
              <a:t>.  Not for reproduction or distribution.</a:t>
            </a:r>
          </a:p>
        </p:txBody>
      </p:sp>
      <p:pic>
        <p:nvPicPr>
          <p:cNvPr id="4" name="Audio 3">
            <a:hlinkClick r:id="" action="ppaction://media"/>
            <a:extLst>
              <a:ext uri="{FF2B5EF4-FFF2-40B4-BE49-F238E27FC236}">
                <a16:creationId xmlns:a16="http://schemas.microsoft.com/office/drawing/2014/main" id="{5CA6896E-6E2F-4B31-8B80-55E2E6ECA9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2536858060"/>
      </p:ext>
    </p:extLst>
  </p:cSld>
  <p:clrMapOvr>
    <a:masterClrMapping/>
  </p:clrMapOvr>
  <mc:AlternateContent xmlns:mc="http://schemas.openxmlformats.org/markup-compatibility/2006" xmlns:p14="http://schemas.microsoft.com/office/powerpoint/2010/main">
    <mc:Choice Requires="p14">
      <p:transition spd="slow" p14:dur="2000" advTm="38871"/>
    </mc:Choice>
    <mc:Fallback xmlns="">
      <p:transition spd="slow" advTm="388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2C3D3F4-3161-40DC-8134-E8069DC84C23}"/>
              </a:ext>
            </a:extLst>
          </p:cNvPr>
          <p:cNvSpPr/>
          <p:nvPr/>
        </p:nvSpPr>
        <p:spPr>
          <a:xfrm>
            <a:off x="146570" y="316743"/>
            <a:ext cx="8641830" cy="4674357"/>
          </a:xfrm>
          <a:prstGeom prst="rect">
            <a:avLst/>
          </a:prstGeom>
          <a:solidFill>
            <a:schemeClr val="bg1">
              <a:alpha val="55000"/>
            </a:schemeClr>
          </a:solidFill>
        </p:spPr>
        <p:txBody>
          <a:bodyPr wrap="square">
            <a:spAutoFit/>
          </a:bodyPr>
          <a:lstStyle/>
          <a:p>
            <a:pPr algn="ctr"/>
            <a:r>
              <a:rPr lang="en-US" sz="3300" b="1" dirty="0"/>
              <a:t>What now for NAREB?</a:t>
            </a:r>
          </a:p>
          <a:p>
            <a:pPr algn="ctr"/>
            <a:endParaRPr lang="en-US" sz="2475" dirty="0"/>
          </a:p>
          <a:p>
            <a:pPr marL="514350" indent="-514350" algn="ctr">
              <a:buAutoNum type="arabicPeriod"/>
            </a:pPr>
            <a:r>
              <a:rPr lang="en-US" sz="2000" b="1" dirty="0"/>
              <a:t>Hire Black people.</a:t>
            </a:r>
            <a:r>
              <a:rPr lang="en-US" sz="2000" dirty="0"/>
              <a:t> Period. What Black people? Hire Black women. Why? Social impact highest. Driving force for social and economic justice </a:t>
            </a:r>
            <a:r>
              <a:rPr lang="en-US" sz="2000" i="1" dirty="0"/>
              <a:t>in the US</a:t>
            </a:r>
            <a:r>
              <a:rPr lang="en-US" sz="2000" dirty="0"/>
              <a:t>.  </a:t>
            </a:r>
          </a:p>
          <a:p>
            <a:pPr marL="514350" indent="-514350" algn="ctr">
              <a:buFontTx/>
              <a:buAutoNum type="arabicPeriod"/>
            </a:pPr>
            <a:r>
              <a:rPr lang="en-US" sz="2000" dirty="0">
                <a:solidFill>
                  <a:schemeClr val="tx1">
                    <a:lumMod val="95000"/>
                  </a:schemeClr>
                </a:solidFill>
                <a:latin typeface="+mn-lt"/>
              </a:rPr>
              <a:t>Provide authentic support to members, employees, customers</a:t>
            </a:r>
          </a:p>
          <a:p>
            <a:pPr marL="514350" indent="-514350" algn="ctr">
              <a:buFontTx/>
              <a:buAutoNum type="arabicPeriod"/>
            </a:pPr>
            <a:r>
              <a:rPr lang="en-US" sz="2000" dirty="0"/>
              <a:t>Lower the return from racist behavior. Whites receive psychic income from racist behavior targeting African Americans. This compensation lessens their need to maximize income in other ways. Increase white wages. </a:t>
            </a:r>
          </a:p>
          <a:p>
            <a:pPr marL="514350" indent="-514350" algn="ctr">
              <a:buAutoNum type="arabicPeriod"/>
            </a:pPr>
            <a:r>
              <a:rPr lang="en-US" sz="2000" b="1" dirty="0"/>
              <a:t>Do business with Black, not “minority” firms</a:t>
            </a:r>
          </a:p>
          <a:p>
            <a:pPr marL="514350" indent="-514350" algn="ctr">
              <a:buAutoNum type="arabicPeriod"/>
            </a:pPr>
            <a:r>
              <a:rPr lang="en-US" sz="2000" b="1" dirty="0"/>
              <a:t>Create a $100 billion HUD/FRB Black Housing EEM Fund</a:t>
            </a:r>
            <a:r>
              <a:rPr lang="en-US" sz="2000" dirty="0"/>
              <a:t>. Use Fannie, Freddie, GNMA, FHA/VA as part of this process. Address appraisal issues, other factors. See: </a:t>
            </a:r>
            <a:r>
              <a:rPr lang="en-US" sz="2000" dirty="0">
                <a:hlinkClick r:id="rId4"/>
              </a:rPr>
              <a:t>https://www.americanbanker.com/opinion/black-communities-need-more-help-from-fed</a:t>
            </a:r>
            <a:r>
              <a:rPr lang="en-US" sz="2000" dirty="0"/>
              <a:t>  </a:t>
            </a:r>
          </a:p>
          <a:p>
            <a:pPr marL="514350" indent="-514350" algn="ctr">
              <a:buAutoNum type="arabicPeriod"/>
            </a:pPr>
            <a:endParaRPr lang="en-US" sz="2000" dirty="0"/>
          </a:p>
        </p:txBody>
      </p:sp>
      <p:sp>
        <p:nvSpPr>
          <p:cNvPr id="5" name="TextBox 4">
            <a:extLst>
              <a:ext uri="{FF2B5EF4-FFF2-40B4-BE49-F238E27FC236}">
                <a16:creationId xmlns:a16="http://schemas.microsoft.com/office/drawing/2014/main" id="{5011B47D-D234-4FB2-8983-550DEFD3D9B4}"/>
              </a:ext>
            </a:extLst>
          </p:cNvPr>
          <p:cNvSpPr txBox="1"/>
          <p:nvPr/>
        </p:nvSpPr>
        <p:spPr>
          <a:xfrm>
            <a:off x="104932" y="4956483"/>
            <a:ext cx="4077324" cy="162629"/>
          </a:xfrm>
          <a:prstGeom prst="rect">
            <a:avLst/>
          </a:prstGeom>
          <a:solidFill>
            <a:schemeClr val="bg1"/>
          </a:solidFill>
        </p:spPr>
        <p:txBody>
          <a:bodyPr wrap="none" lIns="0" tIns="0" rIns="0" bIns="0" rtlCol="0">
            <a:noAutofit/>
          </a:bodyPr>
          <a:lstStyle/>
          <a:p>
            <a:pPr>
              <a:lnSpc>
                <a:spcPct val="90000"/>
              </a:lnSpc>
              <a:spcAft>
                <a:spcPts val="375"/>
              </a:spcAft>
            </a:pPr>
            <a:r>
              <a:rPr lang="en-US" sz="750" dirty="0"/>
              <a:t>Copyright, 2021, WMC and CIR.  </a:t>
            </a:r>
            <a:r>
              <a:rPr lang="en-US" sz="750" dirty="0">
                <a:hlinkClick r:id="rId5"/>
              </a:rPr>
              <a:t>info@creativeinvest.com</a:t>
            </a:r>
            <a:r>
              <a:rPr lang="en-US" sz="750" dirty="0"/>
              <a:t>.  Not for reproduction or distribution.</a:t>
            </a:r>
          </a:p>
        </p:txBody>
      </p:sp>
      <p:pic>
        <p:nvPicPr>
          <p:cNvPr id="4" name="Audio 3">
            <a:hlinkClick r:id="" action="ppaction://media"/>
            <a:extLst>
              <a:ext uri="{FF2B5EF4-FFF2-40B4-BE49-F238E27FC236}">
                <a16:creationId xmlns:a16="http://schemas.microsoft.com/office/drawing/2014/main" id="{0985F997-D12F-4B2E-A978-D3967739785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1330523762"/>
      </p:ext>
    </p:extLst>
  </p:cSld>
  <p:clrMapOvr>
    <a:masterClrMapping/>
  </p:clrMapOvr>
  <mc:AlternateContent xmlns:mc="http://schemas.openxmlformats.org/markup-compatibility/2006" xmlns:p14="http://schemas.microsoft.com/office/powerpoint/2010/main">
    <mc:Choice Requires="p14">
      <p:transition spd="slow" p14:dur="2000" advTm="62335"/>
    </mc:Choice>
    <mc:Fallback xmlns="">
      <p:transition spd="slow" advTm="62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F02EEDF1-D5F8-436B-AB59-5CC9AC6FF31D}"/>
              </a:ext>
            </a:extLst>
          </p:cNvPr>
          <p:cNvPicPr>
            <a:picLocks noGrp="1" noChangeAspect="1"/>
          </p:cNvPicPr>
          <p:nvPr>
            <p:ph type="pic" sz="quarter" idx="140"/>
          </p:nvPr>
        </p:nvPicPr>
        <p:blipFill>
          <a:blip r:embed="rId4">
            <a:extLst>
              <a:ext uri="{28A0092B-C50C-407E-A947-70E740481C1C}">
                <a14:useLocalDpi xmlns:a14="http://schemas.microsoft.com/office/drawing/2010/main" val="0"/>
              </a:ext>
            </a:extLst>
          </a:blip>
          <a:srcRect l="19507" r="19507"/>
          <a:stretch>
            <a:fillRect/>
          </a:stretch>
        </p:blipFill>
        <p:spPr/>
      </p:pic>
      <p:sp>
        <p:nvSpPr>
          <p:cNvPr id="3767" name="C R E A T I V E…"/>
          <p:cNvSpPr txBox="1">
            <a:spLocks noGrp="1"/>
          </p:cNvSpPr>
          <p:nvPr>
            <p:ph type="body" idx="4294967295"/>
          </p:nvPr>
        </p:nvSpPr>
        <p:spPr>
          <a:xfrm>
            <a:off x="6249988" y="784225"/>
            <a:ext cx="2444127" cy="1308100"/>
          </a:xfrm>
          <a:prstGeom prst="rect">
            <a:avLst/>
          </a:prstGeom>
        </p:spPr>
        <p:txBody>
          <a:bodyPr>
            <a:normAutofit fontScale="70000" lnSpcReduction="20000"/>
          </a:bodyPr>
          <a:lstStyle/>
          <a:p>
            <a:pPr marL="114300" indent="0">
              <a:lnSpc>
                <a:spcPct val="150000"/>
              </a:lnSpc>
              <a:buNone/>
              <a:defRPr sz="3000">
                <a:solidFill>
                  <a:srgbClr val="F7F9FF"/>
                </a:solidFill>
                <a:latin typeface="Roboto Bold"/>
                <a:ea typeface="Roboto Bold"/>
                <a:cs typeface="Roboto Bold"/>
                <a:sym typeface="Roboto Bold"/>
              </a:defRPr>
            </a:pPr>
            <a:r>
              <a:rPr lang="en-US" sz="2400" b="1" dirty="0">
                <a:solidFill>
                  <a:schemeClr val="tx1">
                    <a:lumMod val="95000"/>
                  </a:schemeClr>
                </a:solidFill>
              </a:rPr>
              <a:t>Thank you!</a:t>
            </a:r>
          </a:p>
          <a:p>
            <a:pPr marL="114300" indent="0">
              <a:lnSpc>
                <a:spcPct val="150000"/>
              </a:lnSpc>
              <a:buNone/>
              <a:defRPr sz="2000">
                <a:solidFill>
                  <a:srgbClr val="F7F9FF"/>
                </a:solidFill>
                <a:latin typeface="Roboto Light"/>
                <a:ea typeface="Roboto Light"/>
                <a:cs typeface="Roboto Light"/>
                <a:sym typeface="Roboto Light"/>
              </a:defRPr>
            </a:pPr>
            <a:r>
              <a:rPr lang="en-US" sz="2400" b="1" dirty="0">
                <a:solidFill>
                  <a:schemeClr val="tx1">
                    <a:lumMod val="95000"/>
                  </a:schemeClr>
                </a:solidFill>
              </a:rPr>
              <a:t>William Michael Cunningham</a:t>
            </a:r>
          </a:p>
          <a:p>
            <a:pPr>
              <a:lnSpc>
                <a:spcPct val="150000"/>
              </a:lnSpc>
              <a:defRPr sz="3000">
                <a:solidFill>
                  <a:srgbClr val="1C1F25"/>
                </a:solidFill>
                <a:latin typeface="Roboto Bold"/>
                <a:ea typeface="Roboto Bold"/>
                <a:cs typeface="Roboto Bold"/>
                <a:sym typeface="Roboto Bold"/>
              </a:defRPr>
            </a:pPr>
            <a:endParaRPr dirty="0"/>
          </a:p>
        </p:txBody>
      </p:sp>
      <p:sp>
        <p:nvSpPr>
          <p:cNvPr id="3768" name="Professionally fabricate cross platform…"/>
          <p:cNvSpPr txBox="1">
            <a:spLocks noGrp="1"/>
          </p:cNvSpPr>
          <p:nvPr>
            <p:ph type="body" idx="4294967295"/>
          </p:nvPr>
        </p:nvSpPr>
        <p:spPr>
          <a:xfrm>
            <a:off x="6296063" y="2271827"/>
            <a:ext cx="2167623" cy="1685925"/>
          </a:xfrm>
          <a:prstGeom prst="rect">
            <a:avLst/>
          </a:prstGeom>
        </p:spPr>
        <p:txBody>
          <a:bodyPr>
            <a:noAutofit/>
          </a:bodyPr>
          <a:lstStyle/>
          <a:p>
            <a:pPr marL="114300" indent="0">
              <a:lnSpc>
                <a:spcPct val="150000"/>
              </a:lnSpc>
              <a:buNone/>
              <a:defRPr sz="3000">
                <a:solidFill>
                  <a:srgbClr val="1C1F25"/>
                </a:solidFill>
                <a:latin typeface="Roboto Bold"/>
                <a:ea typeface="Roboto Bold"/>
                <a:cs typeface="Roboto Bold"/>
                <a:sym typeface="Roboto Bold"/>
              </a:defRPr>
            </a:pPr>
            <a:r>
              <a:rPr lang="pt-BR" sz="1200" dirty="0">
                <a:solidFill>
                  <a:schemeClr val="tx1">
                    <a:lumMod val="95000"/>
                  </a:schemeClr>
                </a:solidFill>
                <a:latin typeface="+mj-lt"/>
              </a:rPr>
              <a:t>C R E A T I V E</a:t>
            </a:r>
          </a:p>
          <a:p>
            <a:pPr marL="114300" indent="0">
              <a:lnSpc>
                <a:spcPct val="150000"/>
              </a:lnSpc>
              <a:buNone/>
              <a:defRPr sz="3000">
                <a:solidFill>
                  <a:srgbClr val="1C1F25"/>
                </a:solidFill>
                <a:latin typeface="Roboto Bold"/>
                <a:ea typeface="Roboto Bold"/>
                <a:cs typeface="Roboto Bold"/>
                <a:sym typeface="Roboto Bold"/>
              </a:defRPr>
            </a:pPr>
            <a:r>
              <a:rPr lang="pt-BR" sz="1200" dirty="0">
                <a:solidFill>
                  <a:schemeClr val="tx1">
                    <a:lumMod val="95000"/>
                  </a:schemeClr>
                </a:solidFill>
                <a:latin typeface="+mj-lt"/>
              </a:rPr>
              <a:t>INVESTMENT </a:t>
            </a:r>
          </a:p>
          <a:p>
            <a:pPr marL="114300" indent="0">
              <a:lnSpc>
                <a:spcPct val="150000"/>
              </a:lnSpc>
              <a:buNone/>
              <a:defRPr sz="3000">
                <a:solidFill>
                  <a:srgbClr val="1C1F25"/>
                </a:solidFill>
                <a:latin typeface="Roboto Bold"/>
                <a:ea typeface="Roboto Bold"/>
                <a:cs typeface="Roboto Bold"/>
                <a:sym typeface="Roboto Bold"/>
              </a:defRPr>
            </a:pPr>
            <a:r>
              <a:rPr lang="pt-BR" sz="1200" dirty="0">
                <a:solidFill>
                  <a:schemeClr val="tx1">
                    <a:lumMod val="95000"/>
                  </a:schemeClr>
                </a:solidFill>
                <a:latin typeface="+mj-lt"/>
              </a:rPr>
              <a:t>RESEARCH</a:t>
            </a:r>
          </a:p>
          <a:p>
            <a:pPr>
              <a:lnSpc>
                <a:spcPct val="150000"/>
              </a:lnSpc>
              <a:defRPr sz="2000">
                <a:solidFill>
                  <a:srgbClr val="F7F9FF"/>
                </a:solidFill>
                <a:latin typeface="Roboto Light"/>
                <a:ea typeface="Roboto Light"/>
                <a:cs typeface="Roboto Light"/>
                <a:sym typeface="Roboto Light"/>
              </a:defRPr>
            </a:pPr>
            <a:r>
              <a:rPr lang="en-US" sz="1200" dirty="0">
                <a:solidFill>
                  <a:schemeClr val="tx1">
                    <a:lumMod val="95000"/>
                  </a:schemeClr>
                </a:solidFill>
                <a:hlinkClick r:id="rId5">
                  <a:extLst>
                    <a:ext uri="{A12FA001-AC4F-418D-AE19-62706E023703}">
                      <ahyp:hlinkClr xmlns:ahyp="http://schemas.microsoft.com/office/drawing/2018/hyperlinkcolor" val="tx"/>
                    </a:ext>
                  </a:extLst>
                </a:hlinkClick>
              </a:rPr>
              <a:t>info@creativeinvest.com</a:t>
            </a:r>
            <a:endParaRPr lang="en-US" sz="1200" dirty="0">
              <a:solidFill>
                <a:schemeClr val="tx1">
                  <a:lumMod val="95000"/>
                </a:schemeClr>
              </a:solidFill>
            </a:endParaRPr>
          </a:p>
          <a:p>
            <a:pPr>
              <a:lnSpc>
                <a:spcPct val="150000"/>
              </a:lnSpc>
              <a:defRPr sz="2000">
                <a:solidFill>
                  <a:srgbClr val="F7F9FF"/>
                </a:solidFill>
                <a:latin typeface="Roboto Light"/>
                <a:ea typeface="Roboto Light"/>
                <a:cs typeface="Roboto Light"/>
                <a:sym typeface="Roboto Light"/>
              </a:defRPr>
            </a:pPr>
            <a:r>
              <a:rPr lang="en-US" sz="1200" dirty="0">
                <a:solidFill>
                  <a:schemeClr val="tx1">
                    <a:lumMod val="95000"/>
                  </a:schemeClr>
                </a:solidFill>
                <a:hlinkClick r:id="rId6">
                  <a:extLst>
                    <a:ext uri="{A12FA001-AC4F-418D-AE19-62706E023703}">
                      <ahyp:hlinkClr xmlns:ahyp="http://schemas.microsoft.com/office/drawing/2018/hyperlinkcolor" val="tx"/>
                    </a:ext>
                  </a:extLst>
                </a:hlinkClick>
              </a:rPr>
              <a:t>www.creativeinvest.com</a:t>
            </a:r>
            <a:endParaRPr lang="en-US" sz="1200" dirty="0">
              <a:solidFill>
                <a:schemeClr val="tx1">
                  <a:lumMod val="95000"/>
                </a:schemeClr>
              </a:solidFill>
            </a:endParaRPr>
          </a:p>
          <a:p>
            <a:pPr>
              <a:lnSpc>
                <a:spcPct val="150000"/>
              </a:lnSpc>
              <a:defRPr sz="2000">
                <a:solidFill>
                  <a:srgbClr val="F7F9FF"/>
                </a:solidFill>
                <a:latin typeface="Roboto Light"/>
                <a:ea typeface="Roboto Light"/>
                <a:cs typeface="Roboto Light"/>
                <a:sym typeface="Roboto Light"/>
              </a:defRPr>
            </a:pPr>
            <a:r>
              <a:rPr lang="en-US" sz="1200" dirty="0">
                <a:solidFill>
                  <a:schemeClr val="tx1">
                    <a:lumMod val="95000"/>
                  </a:schemeClr>
                </a:solidFill>
              </a:rPr>
              <a:t>202-455-0430</a:t>
            </a:r>
          </a:p>
        </p:txBody>
      </p:sp>
      <p:pic>
        <p:nvPicPr>
          <p:cNvPr id="3" name="Audio 2">
            <a:hlinkClick r:id="" action="ppaction://media"/>
            <a:extLst>
              <a:ext uri="{FF2B5EF4-FFF2-40B4-BE49-F238E27FC236}">
                <a16:creationId xmlns:a16="http://schemas.microsoft.com/office/drawing/2014/main" id="{7588B8D5-AA00-4C58-BA3F-D513DE7F45B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788400" y="4787900"/>
            <a:ext cx="203200" cy="203200"/>
          </a:xfrm>
          <a:prstGeom prst="rect">
            <a:avLst/>
          </a:prstGeom>
        </p:spPr>
      </p:pic>
    </p:spTree>
  </p:cSld>
  <p:clrMapOvr>
    <a:masterClrMapping/>
  </p:clrMapOvr>
  <p:transition spd="med" advTm="782">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9A83C-7A26-4023-8EFF-C922A2BAA8A9}"/>
              </a:ext>
            </a:extLst>
          </p:cNvPr>
          <p:cNvSpPr>
            <a:spLocks noGrp="1"/>
          </p:cNvSpPr>
          <p:nvPr>
            <p:ph type="title"/>
          </p:nvPr>
        </p:nvSpPr>
        <p:spPr/>
        <p:txBody>
          <a:bodyPr/>
          <a:lstStyle/>
          <a:p>
            <a:r>
              <a:rPr lang="en-US" dirty="0"/>
              <a:t>Copyright and Confidentiality Notice</a:t>
            </a:r>
          </a:p>
        </p:txBody>
      </p:sp>
      <p:sp>
        <p:nvSpPr>
          <p:cNvPr id="3" name="Text Placeholder 2">
            <a:extLst>
              <a:ext uri="{FF2B5EF4-FFF2-40B4-BE49-F238E27FC236}">
                <a16:creationId xmlns:a16="http://schemas.microsoft.com/office/drawing/2014/main" id="{1B877B80-41AA-4518-A7D0-A33ACB6E1806}"/>
              </a:ext>
            </a:extLst>
          </p:cNvPr>
          <p:cNvSpPr>
            <a:spLocks noGrp="1"/>
          </p:cNvSpPr>
          <p:nvPr>
            <p:ph type="body" idx="1"/>
          </p:nvPr>
        </p:nvSpPr>
        <p:spPr/>
        <p:txBody>
          <a:bodyPr/>
          <a:lstStyle/>
          <a:p>
            <a:r>
              <a:rPr lang="en-US" sz="1600" dirty="0"/>
              <a:t>This communication (including all pages in this document) are for the sole use of the intended recipient and may contain confidential information. Unauthorized use, distribution, disclosure or any action taken or omitted to be taken in reliance on this document is prohibited, and may be unlawful.  By inadvertent disclosure of this document Creative Investment Research and William Michael Cunningham do not waive confidentiality privilege with respect hereto. This writing/publication is a creative work fully protected by all applicable copyright laws, as well as by misappropriation, trade secret, unfair competition and other applicable laws. No copyright is claimed in the text of statutes, regulations, and any excerpts from others’ reports or articles quoted within this work. Copyright©2021 by William Michael Cunningham and Creative Investment Research. All rights reserved – including the right to reproduce in whole or in part in any form.</a:t>
            </a:r>
          </a:p>
        </p:txBody>
      </p:sp>
      <p:pic>
        <p:nvPicPr>
          <p:cNvPr id="5" name="Audio 4">
            <a:hlinkClick r:id="" action="ppaction://media"/>
            <a:extLst>
              <a:ext uri="{FF2B5EF4-FFF2-40B4-BE49-F238E27FC236}">
                <a16:creationId xmlns:a16="http://schemas.microsoft.com/office/drawing/2014/main" id="{D93617FD-0C83-422D-8486-378122AD9A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4049663267"/>
      </p:ext>
    </p:extLst>
  </p:cSld>
  <p:clrMapOvr>
    <a:masterClrMapping/>
  </p:clrMapOvr>
  <mc:AlternateContent xmlns:mc="http://schemas.openxmlformats.org/markup-compatibility/2006" xmlns:p14="http://schemas.microsoft.com/office/powerpoint/2010/main">
    <mc:Choice Requires="p14">
      <p:transition spd="slow" p14:dur="2000" advTm="1350"/>
    </mc:Choice>
    <mc:Fallback xmlns="">
      <p:transition spd="slow" advTm="1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639FC07-53F0-40CE-BE08-F85215E8601B}"/>
              </a:ext>
            </a:extLst>
          </p:cNvPr>
          <p:cNvSpPr/>
          <p:nvPr/>
        </p:nvSpPr>
        <p:spPr>
          <a:xfrm>
            <a:off x="251738" y="583179"/>
            <a:ext cx="8640524" cy="3847207"/>
          </a:xfrm>
          <a:prstGeom prst="rect">
            <a:avLst/>
          </a:prstGeom>
        </p:spPr>
        <p:txBody>
          <a:bodyPr wrap="square">
            <a:spAutoFit/>
          </a:bodyPr>
          <a:lstStyle/>
          <a:p>
            <a:pPr algn="ctr"/>
            <a:r>
              <a:rPr lang="en-US" sz="2700" dirty="0"/>
              <a:t>Our economic models are based on our </a:t>
            </a:r>
          </a:p>
          <a:p>
            <a:pPr algn="ctr"/>
            <a:r>
              <a:rPr lang="en-US" sz="2700" dirty="0"/>
              <a:t>December 26, 2016 forecast,</a:t>
            </a:r>
          </a:p>
          <a:p>
            <a:endParaRPr lang="en-US" sz="2700" dirty="0"/>
          </a:p>
          <a:p>
            <a:pPr algn="ctr"/>
            <a:r>
              <a:rPr lang="en-US" sz="2700" dirty="0"/>
              <a:t>"Under any conceivable scenario, the current situation is very bad, and I mean toxic, for democratic institutions in general and for people of color specifically. </a:t>
            </a:r>
            <a:r>
              <a:rPr lang="en-US" sz="2700" i="1" dirty="0"/>
              <a:t>Bottom line: our Fully Adjusted Return Forecast indicates that, over time, </a:t>
            </a:r>
            <a:r>
              <a:rPr lang="en-US" sz="2700" i="1" u="sng" dirty="0"/>
              <a:t>things will get much, much worse</a:t>
            </a:r>
            <a:r>
              <a:rPr lang="en-US" sz="2700" i="1" dirty="0"/>
              <a:t>....." </a:t>
            </a:r>
          </a:p>
          <a:p>
            <a:pPr algn="ctr"/>
            <a:endParaRPr lang="en-US" sz="1200" dirty="0"/>
          </a:p>
          <a:p>
            <a:r>
              <a:rPr lang="en-US" sz="1600" dirty="0"/>
              <a:t>From: “Trumpism” https://www.linkedin.com/pulse/trumpism-william-michael-cunningham-am-mba/ </a:t>
            </a:r>
          </a:p>
        </p:txBody>
      </p:sp>
      <p:sp>
        <p:nvSpPr>
          <p:cNvPr id="5" name="TextBox 4">
            <a:extLst>
              <a:ext uri="{FF2B5EF4-FFF2-40B4-BE49-F238E27FC236}">
                <a16:creationId xmlns:a16="http://schemas.microsoft.com/office/drawing/2014/main" id="{CAE3CE7A-0567-46DC-9B11-A398B3A52314}"/>
              </a:ext>
            </a:extLst>
          </p:cNvPr>
          <p:cNvSpPr txBox="1"/>
          <p:nvPr/>
        </p:nvSpPr>
        <p:spPr>
          <a:xfrm>
            <a:off x="7371390" y="4665057"/>
            <a:ext cx="1402499" cy="403574"/>
          </a:xfrm>
          <a:prstGeom prst="rect">
            <a:avLst/>
          </a:prstGeom>
          <a:solidFill>
            <a:schemeClr val="bg1"/>
          </a:solidFill>
          <a:effectLst>
            <a:outerShdw blurRad="50800" dist="38100" dir="10800000" algn="r" rotWithShape="0">
              <a:prstClr val="black">
                <a:alpha val="40000"/>
              </a:prstClr>
            </a:outerShdw>
          </a:effectLst>
        </p:spPr>
        <p:txBody>
          <a:bodyPr wrap="none" lIns="0" tIns="0" rIns="0" bIns="0" rtlCol="0">
            <a:noAutofit/>
          </a:bodyPr>
          <a:lstStyle/>
          <a:p>
            <a:pPr>
              <a:lnSpc>
                <a:spcPct val="90000"/>
              </a:lnSpc>
              <a:spcAft>
                <a:spcPts val="375"/>
              </a:spcAft>
            </a:pPr>
            <a:r>
              <a:rPr lang="en-US" sz="750" dirty="0"/>
              <a:t>Copyright, 2021, WMC and CIR. </a:t>
            </a:r>
          </a:p>
          <a:p>
            <a:pPr>
              <a:lnSpc>
                <a:spcPct val="90000"/>
              </a:lnSpc>
              <a:spcAft>
                <a:spcPts val="375"/>
              </a:spcAft>
            </a:pPr>
            <a:r>
              <a:rPr lang="en-US" sz="750" dirty="0"/>
              <a:t>info@creativeinvest.com</a:t>
            </a:r>
          </a:p>
          <a:p>
            <a:pPr>
              <a:lnSpc>
                <a:spcPct val="90000"/>
              </a:lnSpc>
              <a:spcAft>
                <a:spcPts val="375"/>
              </a:spcAft>
            </a:pPr>
            <a:r>
              <a:rPr lang="en-US" sz="750" dirty="0"/>
              <a:t> Not for reproduction or distribution.</a:t>
            </a:r>
          </a:p>
        </p:txBody>
      </p:sp>
      <p:pic>
        <p:nvPicPr>
          <p:cNvPr id="2" name="Audio 1">
            <a:hlinkClick r:id="" action="ppaction://media"/>
            <a:extLst>
              <a:ext uri="{FF2B5EF4-FFF2-40B4-BE49-F238E27FC236}">
                <a16:creationId xmlns:a16="http://schemas.microsoft.com/office/drawing/2014/main" id="{FBFC6661-AA4E-4C42-BF15-CDE51F1216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47611396"/>
      </p:ext>
    </p:extLst>
  </p:cSld>
  <p:clrMapOvr>
    <a:masterClrMapping/>
  </p:clrMapOvr>
  <mc:AlternateContent xmlns:mc="http://schemas.openxmlformats.org/markup-compatibility/2006" xmlns:p14="http://schemas.microsoft.com/office/powerpoint/2010/main">
    <mc:Choice Requires="p14">
      <p:transition spd="slow" p14:dur="2000" advTm="26947"/>
    </mc:Choice>
    <mc:Fallback xmlns="">
      <p:transition spd="slow" advTm="269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2BAD28-4B73-431D-936F-BB9775587D8A}"/>
              </a:ext>
            </a:extLst>
          </p:cNvPr>
          <p:cNvPicPr>
            <a:picLocks noChangeAspect="1"/>
          </p:cNvPicPr>
          <p:nvPr/>
        </p:nvPicPr>
        <p:blipFill>
          <a:blip r:embed="rId4"/>
          <a:stretch>
            <a:fillRect/>
          </a:stretch>
        </p:blipFill>
        <p:spPr>
          <a:xfrm>
            <a:off x="415696" y="518433"/>
            <a:ext cx="6167292" cy="3757384"/>
          </a:xfrm>
          <a:prstGeom prst="rect">
            <a:avLst/>
          </a:prstGeom>
        </p:spPr>
      </p:pic>
      <p:sp>
        <p:nvSpPr>
          <p:cNvPr id="4" name="TextBox 3">
            <a:extLst>
              <a:ext uri="{FF2B5EF4-FFF2-40B4-BE49-F238E27FC236}">
                <a16:creationId xmlns:a16="http://schemas.microsoft.com/office/drawing/2014/main" id="{B875F8F3-57F2-4720-9BE2-E4C9F1D877F9}"/>
              </a:ext>
            </a:extLst>
          </p:cNvPr>
          <p:cNvSpPr txBox="1"/>
          <p:nvPr/>
        </p:nvSpPr>
        <p:spPr>
          <a:xfrm>
            <a:off x="6688608" y="367532"/>
            <a:ext cx="2233142" cy="3970318"/>
          </a:xfrm>
          <a:prstGeom prst="rect">
            <a:avLst/>
          </a:prstGeom>
          <a:noFill/>
        </p:spPr>
        <p:txBody>
          <a:bodyPr wrap="square" rtlCol="0">
            <a:spAutoFit/>
          </a:bodyPr>
          <a:lstStyle/>
          <a:p>
            <a:r>
              <a:rPr lang="en-US" b="1" dirty="0"/>
              <a:t>Minority Homeownership 1994 to 2020</a:t>
            </a:r>
          </a:p>
          <a:p>
            <a:endParaRPr lang="en-US" dirty="0"/>
          </a:p>
          <a:p>
            <a:r>
              <a:rPr lang="en-US" dirty="0"/>
              <a:t>Black homeownership remains at the lowest level. Meaningful, effective collaboration between minority groups unlikely, since they benefit from Black positioning.  </a:t>
            </a:r>
          </a:p>
        </p:txBody>
      </p:sp>
      <p:pic>
        <p:nvPicPr>
          <p:cNvPr id="5" name="Audio 4">
            <a:hlinkClick r:id="" action="ppaction://media"/>
            <a:extLst>
              <a:ext uri="{FF2B5EF4-FFF2-40B4-BE49-F238E27FC236}">
                <a16:creationId xmlns:a16="http://schemas.microsoft.com/office/drawing/2014/main" id="{C6E28D77-E0C8-4FC4-83EA-C7014CAFC7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3212548146"/>
      </p:ext>
    </p:extLst>
  </p:cSld>
  <p:clrMapOvr>
    <a:masterClrMapping/>
  </p:clrMapOvr>
  <mc:AlternateContent xmlns:mc="http://schemas.openxmlformats.org/markup-compatibility/2006" xmlns:p14="http://schemas.microsoft.com/office/powerpoint/2010/main">
    <mc:Choice Requires="p14">
      <p:transition spd="slow" p14:dur="2000" advTm="35281"/>
    </mc:Choice>
    <mc:Fallback xmlns="">
      <p:transition spd="slow" advTm="35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66C3D54-E983-41DE-B256-1C4C86340726}"/>
              </a:ext>
            </a:extLst>
          </p:cNvPr>
          <p:cNvPicPr>
            <a:picLocks noChangeAspect="1"/>
          </p:cNvPicPr>
          <p:nvPr/>
        </p:nvPicPr>
        <p:blipFill>
          <a:blip r:embed="rId4"/>
          <a:stretch>
            <a:fillRect/>
          </a:stretch>
        </p:blipFill>
        <p:spPr>
          <a:xfrm>
            <a:off x="273951" y="439787"/>
            <a:ext cx="5952854" cy="4090304"/>
          </a:xfrm>
          <a:prstGeom prst="rect">
            <a:avLst/>
          </a:prstGeom>
        </p:spPr>
      </p:pic>
      <p:sp>
        <p:nvSpPr>
          <p:cNvPr id="4" name="TextBox 3">
            <a:extLst>
              <a:ext uri="{FF2B5EF4-FFF2-40B4-BE49-F238E27FC236}">
                <a16:creationId xmlns:a16="http://schemas.microsoft.com/office/drawing/2014/main" id="{B3707E4F-7D91-473A-9E12-A236B15921DA}"/>
              </a:ext>
            </a:extLst>
          </p:cNvPr>
          <p:cNvSpPr txBox="1"/>
          <p:nvPr/>
        </p:nvSpPr>
        <p:spPr>
          <a:xfrm>
            <a:off x="6327648" y="889734"/>
            <a:ext cx="2428645" cy="3139321"/>
          </a:xfrm>
          <a:prstGeom prst="rect">
            <a:avLst/>
          </a:prstGeom>
          <a:noFill/>
        </p:spPr>
        <p:txBody>
          <a:bodyPr wrap="square" rtlCol="0">
            <a:spAutoFit/>
          </a:bodyPr>
          <a:lstStyle/>
          <a:p>
            <a:r>
              <a:rPr lang="en-US" b="1" dirty="0"/>
              <a:t>Housing by Residential Structure, 2017.</a:t>
            </a:r>
          </a:p>
          <a:p>
            <a:endParaRPr lang="en-US" dirty="0"/>
          </a:p>
          <a:p>
            <a:r>
              <a:rPr lang="en-US" dirty="0"/>
              <a:t>Since Black homeownership remains at the lowest level, we tend to reside in multifamily structures,  increases infection risk during a pandemic.</a:t>
            </a:r>
          </a:p>
        </p:txBody>
      </p:sp>
      <p:pic>
        <p:nvPicPr>
          <p:cNvPr id="5" name="Audio 4">
            <a:hlinkClick r:id="" action="ppaction://media"/>
            <a:extLst>
              <a:ext uri="{FF2B5EF4-FFF2-40B4-BE49-F238E27FC236}">
                <a16:creationId xmlns:a16="http://schemas.microsoft.com/office/drawing/2014/main" id="{FF5E3A7B-709B-47BB-81F4-BA4EEB2F1C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2894960953"/>
      </p:ext>
    </p:extLst>
  </p:cSld>
  <p:clrMapOvr>
    <a:masterClrMapping/>
  </p:clrMapOvr>
  <mc:AlternateContent xmlns:mc="http://schemas.openxmlformats.org/markup-compatibility/2006" xmlns:p14="http://schemas.microsoft.com/office/powerpoint/2010/main">
    <mc:Choice Requires="p14">
      <p:transition spd="slow" p14:dur="2000" advTm="69422"/>
    </mc:Choice>
    <mc:Fallback xmlns="">
      <p:transition spd="slow" advTm="694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93BD704-9BF5-41D9-9D8C-43C57A5227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4269" y="786500"/>
            <a:ext cx="5762879" cy="343071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51FEED1-3665-47E3-8E07-8E63E3C329ED}"/>
              </a:ext>
            </a:extLst>
          </p:cNvPr>
          <p:cNvSpPr txBox="1"/>
          <p:nvPr/>
        </p:nvSpPr>
        <p:spPr>
          <a:xfrm>
            <a:off x="6400800" y="1031559"/>
            <a:ext cx="2611526" cy="2862322"/>
          </a:xfrm>
          <a:prstGeom prst="rect">
            <a:avLst/>
          </a:prstGeom>
          <a:noFill/>
        </p:spPr>
        <p:txBody>
          <a:bodyPr wrap="square" rtlCol="0">
            <a:spAutoFit/>
          </a:bodyPr>
          <a:lstStyle/>
          <a:p>
            <a:r>
              <a:rPr lang="en-US" b="1" dirty="0"/>
              <a:t>Minority COVID Cases 2020.</a:t>
            </a:r>
          </a:p>
          <a:p>
            <a:endParaRPr lang="en-US" dirty="0"/>
          </a:p>
          <a:p>
            <a:r>
              <a:rPr lang="en-US" dirty="0"/>
              <a:t>High death, infection incidents mainly due to failure of health care access. Black homeownership rates  remains a factors, however. </a:t>
            </a:r>
          </a:p>
        </p:txBody>
      </p:sp>
      <p:pic>
        <p:nvPicPr>
          <p:cNvPr id="4" name="Audio 3">
            <a:hlinkClick r:id="" action="ppaction://media"/>
            <a:extLst>
              <a:ext uri="{FF2B5EF4-FFF2-40B4-BE49-F238E27FC236}">
                <a16:creationId xmlns:a16="http://schemas.microsoft.com/office/drawing/2014/main" id="{AE214847-962F-4786-9560-A9F814BB954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2701993003"/>
      </p:ext>
    </p:extLst>
  </p:cSld>
  <p:clrMapOvr>
    <a:masterClrMapping/>
  </p:clrMapOvr>
  <mc:AlternateContent xmlns:mc="http://schemas.openxmlformats.org/markup-compatibility/2006" xmlns:p14="http://schemas.microsoft.com/office/powerpoint/2010/main">
    <mc:Choice Requires="p14">
      <p:transition spd="slow" p14:dur="2000" advTm="32648"/>
    </mc:Choice>
    <mc:Fallback xmlns="">
      <p:transition spd="slow" advTm="326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D348F-BDCC-46F4-931B-A15539C3C40D}"/>
              </a:ext>
            </a:extLst>
          </p:cNvPr>
          <p:cNvSpPr>
            <a:spLocks noGrp="1"/>
          </p:cNvSpPr>
          <p:nvPr>
            <p:ph type="title"/>
          </p:nvPr>
        </p:nvSpPr>
        <p:spPr>
          <a:xfrm>
            <a:off x="544927" y="229725"/>
            <a:ext cx="5829958" cy="718484"/>
          </a:xfrm>
        </p:spPr>
        <p:txBody>
          <a:bodyPr/>
          <a:lstStyle/>
          <a:p>
            <a:r>
              <a:rPr lang="en-US" sz="4000" b="1" dirty="0"/>
              <a:t>HR 2123 and HR 2543</a:t>
            </a:r>
          </a:p>
        </p:txBody>
      </p:sp>
      <p:sp>
        <p:nvSpPr>
          <p:cNvPr id="3" name="Text Placeholder 2">
            <a:extLst>
              <a:ext uri="{FF2B5EF4-FFF2-40B4-BE49-F238E27FC236}">
                <a16:creationId xmlns:a16="http://schemas.microsoft.com/office/drawing/2014/main" id="{2CD5403D-455A-4462-9DBB-79ABBEA916C5}"/>
              </a:ext>
            </a:extLst>
          </p:cNvPr>
          <p:cNvSpPr>
            <a:spLocks noGrp="1"/>
          </p:cNvSpPr>
          <p:nvPr>
            <p:ph type="body" idx="1"/>
          </p:nvPr>
        </p:nvSpPr>
        <p:spPr>
          <a:xfrm>
            <a:off x="372025" y="1047181"/>
            <a:ext cx="8520600" cy="3711357"/>
          </a:xfrm>
        </p:spPr>
        <p:txBody>
          <a:bodyPr/>
          <a:lstStyle/>
          <a:p>
            <a:pPr marL="114300" indent="0">
              <a:buNone/>
            </a:pPr>
            <a:r>
              <a:rPr lang="en-US" sz="1800" dirty="0"/>
              <a:t>H.R. 2123 requires banks, money managers, brokerage firms, credit unions, and other regulated entities provide detailed diversity information. Allows a more diverse group of individuals at these entities to represent the interests of women and minorities, leading to further advancement in the fight to mitigate gaps in homeownership, employment, and overall financial stability.</a:t>
            </a:r>
          </a:p>
          <a:p>
            <a:pPr marL="114300" indent="0">
              <a:buNone/>
            </a:pPr>
            <a:endParaRPr lang="en-US" sz="1800" dirty="0"/>
          </a:p>
          <a:p>
            <a:pPr marL="114300" indent="0">
              <a:buNone/>
            </a:pPr>
            <a:r>
              <a:rPr lang="en-US" sz="1800" dirty="0"/>
              <a:t>H.R. 2543 amends the Federal Reserve Act to modify monetary policy goals implemented by the Federal Reserve. The Fed will operate in “a manner that fosters the elimination of disparities across racial and ethnic groups with respect to employment, income, wealth, and access to affordable credit.”</a:t>
            </a:r>
          </a:p>
          <a:p>
            <a:pPr marL="114300" indent="0">
              <a:buNone/>
            </a:pPr>
            <a:endParaRPr lang="en-US" sz="1800" dirty="0"/>
          </a:p>
          <a:p>
            <a:pPr marL="114300" indent="0">
              <a:buNone/>
            </a:pPr>
            <a:r>
              <a:rPr lang="en-US" sz="1800" b="1" i="1" dirty="0"/>
              <a:t>NOTE:</a:t>
            </a:r>
            <a:r>
              <a:rPr lang="en-US" sz="1800" i="1" dirty="0"/>
              <a:t> New Zealand’s Central Bank will take into account the Government’s objective to support more sustainable house prices, “including by dampening investor demand for existing housing stock to help improve affordability for first-home buyers.”</a:t>
            </a:r>
          </a:p>
        </p:txBody>
      </p:sp>
      <p:sp>
        <p:nvSpPr>
          <p:cNvPr id="5" name="TextBox 4">
            <a:extLst>
              <a:ext uri="{FF2B5EF4-FFF2-40B4-BE49-F238E27FC236}">
                <a16:creationId xmlns:a16="http://schemas.microsoft.com/office/drawing/2014/main" id="{02BC25AD-D7C9-4902-A193-EA060BCE9728}"/>
              </a:ext>
            </a:extLst>
          </p:cNvPr>
          <p:cNvSpPr txBox="1"/>
          <p:nvPr/>
        </p:nvSpPr>
        <p:spPr>
          <a:xfrm>
            <a:off x="104932" y="4956483"/>
            <a:ext cx="4077324" cy="162629"/>
          </a:xfrm>
          <a:prstGeom prst="rect">
            <a:avLst/>
          </a:prstGeom>
          <a:solidFill>
            <a:schemeClr val="bg1"/>
          </a:solidFill>
        </p:spPr>
        <p:txBody>
          <a:bodyPr wrap="none" lIns="0" tIns="0" rIns="0" bIns="0" rtlCol="0">
            <a:noAutofit/>
          </a:bodyPr>
          <a:lstStyle/>
          <a:p>
            <a:pPr>
              <a:lnSpc>
                <a:spcPct val="90000"/>
              </a:lnSpc>
              <a:spcAft>
                <a:spcPts val="375"/>
              </a:spcAft>
            </a:pPr>
            <a:r>
              <a:rPr lang="en-US" sz="750" dirty="0"/>
              <a:t>Copyright, 2021, WMC and CIR.  </a:t>
            </a:r>
            <a:r>
              <a:rPr lang="en-US" sz="750" dirty="0">
                <a:hlinkClick r:id="rId4"/>
              </a:rPr>
              <a:t>info@creativeinvest.com</a:t>
            </a:r>
            <a:r>
              <a:rPr lang="en-US" sz="750" dirty="0"/>
              <a:t>.  Not for reproduction or distribution.</a:t>
            </a:r>
          </a:p>
        </p:txBody>
      </p:sp>
      <p:pic>
        <p:nvPicPr>
          <p:cNvPr id="6" name="Audio 5">
            <a:hlinkClick r:id="" action="ppaction://media"/>
            <a:extLst>
              <a:ext uri="{FF2B5EF4-FFF2-40B4-BE49-F238E27FC236}">
                <a16:creationId xmlns:a16="http://schemas.microsoft.com/office/drawing/2014/main" id="{1AAEECF7-1F04-49AF-86AA-5307671A611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2967856900"/>
      </p:ext>
    </p:extLst>
  </p:cSld>
  <p:clrMapOvr>
    <a:masterClrMapping/>
  </p:clrMapOvr>
  <mc:AlternateContent xmlns:mc="http://schemas.openxmlformats.org/markup-compatibility/2006" xmlns:p14="http://schemas.microsoft.com/office/powerpoint/2010/main">
    <mc:Choice Requires="p14">
      <p:transition spd="slow" p14:dur="2000" advTm="61769"/>
    </mc:Choice>
    <mc:Fallback xmlns="">
      <p:transition spd="slow" advTm="617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B64991-5441-4AA0-BC88-4DF70CC827E8}"/>
              </a:ext>
            </a:extLst>
          </p:cNvPr>
          <p:cNvSpPr txBox="1"/>
          <p:nvPr/>
        </p:nvSpPr>
        <p:spPr>
          <a:xfrm>
            <a:off x="317479" y="740479"/>
            <a:ext cx="8402586" cy="3662541"/>
          </a:xfrm>
          <a:prstGeom prst="rect">
            <a:avLst/>
          </a:prstGeom>
          <a:noFill/>
        </p:spPr>
        <p:txBody>
          <a:bodyPr wrap="square">
            <a:spAutoFit/>
          </a:bodyPr>
          <a:lstStyle/>
          <a:p>
            <a:r>
              <a:rPr lang="en-US" sz="4000" b="1" i="0" dirty="0">
                <a:effectLst/>
                <a:latin typeface="Roboto" panose="02000000000000000000" pitchFamily="2" charset="0"/>
              </a:rPr>
              <a:t>AI and Blacks</a:t>
            </a:r>
          </a:p>
          <a:p>
            <a:endParaRPr lang="en-US" sz="2400" dirty="0">
              <a:latin typeface="Roboto" panose="02000000000000000000" pitchFamily="2" charset="0"/>
            </a:endParaRPr>
          </a:p>
          <a:p>
            <a:r>
              <a:rPr lang="en-US" sz="2400" dirty="0">
                <a:latin typeface="Roboto" panose="02000000000000000000" pitchFamily="2" charset="0"/>
              </a:rPr>
              <a:t>AI mortgage systems unlikely to provide true solution, since racist behavior embedded in data use to train AI systems. </a:t>
            </a:r>
          </a:p>
          <a:p>
            <a:endParaRPr lang="en-US" sz="2400" dirty="0">
              <a:latin typeface="Roboto" panose="02000000000000000000" pitchFamily="2" charset="0"/>
            </a:endParaRPr>
          </a:p>
          <a:p>
            <a:r>
              <a:rPr lang="en-US" sz="2400" dirty="0">
                <a:latin typeface="Roboto" panose="02000000000000000000" pitchFamily="2" charset="0"/>
              </a:rPr>
              <a:t>Better solutions: Digital currency based cooperative lending products, Energy Efficient Mortgage MBS. </a:t>
            </a:r>
            <a:r>
              <a:rPr lang="en-US" sz="2400" dirty="0">
                <a:latin typeface="Roboto" panose="02000000000000000000" pitchFamily="2" charset="0"/>
                <a:hlinkClick r:id="rId4"/>
              </a:rPr>
              <a:t>https://www.creativeinvest.com/EnergyEfficientMortgageMBSJune2006.pdf</a:t>
            </a:r>
            <a:r>
              <a:rPr lang="en-US" sz="2400" dirty="0">
                <a:latin typeface="Roboto" panose="02000000000000000000" pitchFamily="2" charset="0"/>
              </a:rPr>
              <a:t> </a:t>
            </a:r>
          </a:p>
        </p:txBody>
      </p:sp>
      <p:sp>
        <p:nvSpPr>
          <p:cNvPr id="5" name="TextBox 4">
            <a:extLst>
              <a:ext uri="{FF2B5EF4-FFF2-40B4-BE49-F238E27FC236}">
                <a16:creationId xmlns:a16="http://schemas.microsoft.com/office/drawing/2014/main" id="{B9BC2CDA-20C1-43A1-8363-3B1FF0F18816}"/>
              </a:ext>
            </a:extLst>
          </p:cNvPr>
          <p:cNvSpPr txBox="1"/>
          <p:nvPr/>
        </p:nvSpPr>
        <p:spPr>
          <a:xfrm>
            <a:off x="3992633" y="696961"/>
            <a:ext cx="4572000" cy="830997"/>
          </a:xfrm>
          <a:prstGeom prst="rect">
            <a:avLst/>
          </a:prstGeom>
          <a:noFill/>
        </p:spPr>
        <p:txBody>
          <a:bodyPr wrap="square">
            <a:spAutoFit/>
          </a:bodyPr>
          <a:lstStyle/>
          <a:p>
            <a:r>
              <a:rPr lang="en-US" sz="1800" dirty="0">
                <a:latin typeface="Roboto" panose="02000000000000000000" pitchFamily="2" charset="0"/>
              </a:rPr>
              <a:t>“</a:t>
            </a:r>
            <a:r>
              <a:rPr lang="en-US" sz="1800" b="1" i="1" dirty="0">
                <a:effectLst/>
                <a:latin typeface="Roboto" panose="02000000000000000000" pitchFamily="2" charset="0"/>
              </a:rPr>
              <a:t>I never saw no miracle of science t</a:t>
            </a:r>
            <a:r>
              <a:rPr lang="en-US" sz="1800" b="0" i="1" dirty="0">
                <a:effectLst/>
                <a:latin typeface="Roboto" panose="02000000000000000000" pitchFamily="2" charset="0"/>
              </a:rPr>
              <a:t>hat didn't go from a blessing to a curse…” </a:t>
            </a:r>
            <a:r>
              <a:rPr lang="en-US" sz="1200" i="1" dirty="0"/>
              <a:t>Sting - If I Ever Lose My Faith in You</a:t>
            </a:r>
          </a:p>
        </p:txBody>
      </p:sp>
      <p:pic>
        <p:nvPicPr>
          <p:cNvPr id="4" name="Audio 3">
            <a:hlinkClick r:id="" action="ppaction://media"/>
            <a:extLst>
              <a:ext uri="{FF2B5EF4-FFF2-40B4-BE49-F238E27FC236}">
                <a16:creationId xmlns:a16="http://schemas.microsoft.com/office/drawing/2014/main" id="{7BB0B7F2-9C76-4772-B961-FD749EEB10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2945165759"/>
      </p:ext>
    </p:extLst>
  </p:cSld>
  <p:clrMapOvr>
    <a:masterClrMapping/>
  </p:clrMapOvr>
  <mc:AlternateContent xmlns:mc="http://schemas.openxmlformats.org/markup-compatibility/2006" xmlns:p14="http://schemas.microsoft.com/office/powerpoint/2010/main">
    <mc:Choice Requires="p14">
      <p:transition spd="slow" p14:dur="2000" advTm="39936"/>
    </mc:Choice>
    <mc:Fallback xmlns="">
      <p:transition spd="slow" advTm="39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2983735963"/>
              </p:ext>
            </p:extLst>
          </p:nvPr>
        </p:nvGraphicFramePr>
        <p:xfrm>
          <a:off x="33749" y="435638"/>
          <a:ext cx="3332048" cy="2221076"/>
        </p:xfrm>
        <a:graphic>
          <a:graphicData uri="http://schemas.openxmlformats.org/drawingml/2006/chart">
            <c:chart xmlns:c="http://schemas.openxmlformats.org/drawingml/2006/chart" xmlns:r="http://schemas.openxmlformats.org/officeDocument/2006/relationships" r:id="rId6"/>
          </a:graphicData>
        </a:graphic>
      </p:graphicFrame>
      <p:sp>
        <p:nvSpPr>
          <p:cNvPr id="4" name="TextBox 3"/>
          <p:cNvSpPr txBox="1"/>
          <p:nvPr/>
        </p:nvSpPr>
        <p:spPr>
          <a:xfrm>
            <a:off x="4735674" y="854503"/>
            <a:ext cx="390831" cy="610537"/>
          </a:xfrm>
          <a:prstGeom prst="roundRect">
            <a:avLst/>
          </a:prstGeom>
          <a:solidFill>
            <a:schemeClr val="bg1">
              <a:lumMod val="85000"/>
            </a:schemeClr>
          </a:solidFill>
        </p:spPr>
        <p:txBody>
          <a:bodyPr wrap="none" lIns="68555" tIns="34276" rIns="68555" bIns="34276" rtlCol="0" anchor="ctr">
            <a:spAutoFit/>
          </a:bodyPr>
          <a:lstStyle/>
          <a:p>
            <a:pPr algn="ctr"/>
            <a:r>
              <a:rPr lang="en-US" sz="3300" b="1" dirty="0">
                <a:solidFill>
                  <a:schemeClr val="accent3"/>
                </a:solidFill>
                <a:latin typeface="Montserrat Bold"/>
                <a:cs typeface="Montserrat Bold"/>
              </a:rPr>
              <a:t>6</a:t>
            </a:r>
          </a:p>
        </p:txBody>
      </p:sp>
      <p:sp>
        <p:nvSpPr>
          <p:cNvPr id="5" name="TextBox 4"/>
          <p:cNvSpPr txBox="1"/>
          <p:nvPr/>
        </p:nvSpPr>
        <p:spPr>
          <a:xfrm>
            <a:off x="4503795" y="1620205"/>
            <a:ext cx="628485" cy="632861"/>
          </a:xfrm>
          <a:prstGeom prst="roundRect">
            <a:avLst/>
          </a:prstGeom>
          <a:solidFill>
            <a:srgbClr val="D9D9D9"/>
          </a:solidFill>
        </p:spPr>
        <p:txBody>
          <a:bodyPr wrap="none" lIns="68555" tIns="34276" rIns="68555" bIns="34276" rtlCol="0" anchor="ctr">
            <a:spAutoFit/>
          </a:bodyPr>
          <a:lstStyle/>
          <a:p>
            <a:pPr algn="ctr"/>
            <a:r>
              <a:rPr lang="en-US" sz="3300" b="1" dirty="0">
                <a:solidFill>
                  <a:schemeClr val="accent2"/>
                </a:solidFill>
                <a:latin typeface="Montserrat Bold"/>
                <a:cs typeface="Montserrat Bold"/>
              </a:rPr>
              <a:t>30</a:t>
            </a:r>
          </a:p>
        </p:txBody>
      </p:sp>
      <p:grpSp>
        <p:nvGrpSpPr>
          <p:cNvPr id="16" name="Group 15"/>
          <p:cNvGrpSpPr/>
          <p:nvPr/>
        </p:nvGrpSpPr>
        <p:grpSpPr>
          <a:xfrm>
            <a:off x="3109008" y="673794"/>
            <a:ext cx="1205712" cy="228076"/>
            <a:chOff x="360834" y="3257625"/>
            <a:chExt cx="1607615" cy="304143"/>
          </a:xfrm>
        </p:grpSpPr>
        <p:sp>
          <p:nvSpPr>
            <p:cNvPr id="14" name="Rectangle 13"/>
            <p:cNvSpPr/>
            <p:nvPr/>
          </p:nvSpPr>
          <p:spPr>
            <a:xfrm>
              <a:off x="360834" y="3359554"/>
              <a:ext cx="153098" cy="152494"/>
            </a:xfrm>
            <a:prstGeom prst="rect">
              <a:avLst/>
            </a:prstGeom>
            <a:solidFill>
              <a:schemeClr val="accent1"/>
            </a:solidFill>
            <a:ln w="2857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88" dirty="0"/>
            </a:p>
          </p:txBody>
        </p:sp>
        <p:sp>
          <p:nvSpPr>
            <p:cNvPr id="15" name="TextBox 14"/>
            <p:cNvSpPr txBox="1"/>
            <p:nvPr/>
          </p:nvSpPr>
          <p:spPr>
            <a:xfrm>
              <a:off x="520067" y="3257625"/>
              <a:ext cx="1448382" cy="304143"/>
            </a:xfrm>
            <a:prstGeom prst="rect">
              <a:avLst/>
            </a:prstGeom>
            <a:noFill/>
          </p:spPr>
          <p:txBody>
            <a:bodyPr wrap="square" rtlCol="0" anchor="ctr">
              <a:spAutoFit/>
            </a:bodyPr>
            <a:lstStyle/>
            <a:p>
              <a:pPr>
                <a:lnSpc>
                  <a:spcPct val="118000"/>
                </a:lnSpc>
              </a:pPr>
              <a:r>
                <a:rPr lang="en-US" sz="825" dirty="0">
                  <a:solidFill>
                    <a:schemeClr val="accent1">
                      <a:lumMod val="60000"/>
                      <a:lumOff val="40000"/>
                    </a:schemeClr>
                  </a:solidFill>
                  <a:latin typeface="Century Gothic"/>
                  <a:cs typeface="Century Gothic"/>
                </a:rPr>
                <a:t>Health</a:t>
              </a:r>
              <a:endParaRPr lang="en-US" sz="825" b="1" dirty="0">
                <a:solidFill>
                  <a:schemeClr val="accent1">
                    <a:lumMod val="60000"/>
                    <a:lumOff val="40000"/>
                  </a:schemeClr>
                </a:solidFill>
                <a:latin typeface="Century Gothic"/>
                <a:cs typeface="Century Gothic"/>
              </a:endParaRPr>
            </a:p>
          </p:txBody>
        </p:sp>
      </p:grpSp>
      <p:grpSp>
        <p:nvGrpSpPr>
          <p:cNvPr id="17" name="Group 16"/>
          <p:cNvGrpSpPr/>
          <p:nvPr/>
        </p:nvGrpSpPr>
        <p:grpSpPr>
          <a:xfrm>
            <a:off x="3109007" y="1047946"/>
            <a:ext cx="1262566" cy="228076"/>
            <a:chOff x="360834" y="3248555"/>
            <a:chExt cx="1683420" cy="304141"/>
          </a:xfrm>
        </p:grpSpPr>
        <p:sp>
          <p:nvSpPr>
            <p:cNvPr id="18" name="Rectangle 17"/>
            <p:cNvSpPr/>
            <p:nvPr/>
          </p:nvSpPr>
          <p:spPr>
            <a:xfrm>
              <a:off x="360834" y="3359554"/>
              <a:ext cx="153098" cy="152494"/>
            </a:xfrm>
            <a:prstGeom prst="rect">
              <a:avLst/>
            </a:prstGeom>
            <a:solidFill>
              <a:schemeClr val="accent2"/>
            </a:solidFill>
            <a:ln w="2857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88" dirty="0"/>
            </a:p>
          </p:txBody>
        </p:sp>
        <p:sp>
          <p:nvSpPr>
            <p:cNvPr id="19" name="TextBox 18"/>
            <p:cNvSpPr txBox="1"/>
            <p:nvPr/>
          </p:nvSpPr>
          <p:spPr>
            <a:xfrm>
              <a:off x="520067" y="3248555"/>
              <a:ext cx="1524187" cy="304141"/>
            </a:xfrm>
            <a:prstGeom prst="rect">
              <a:avLst/>
            </a:prstGeom>
            <a:noFill/>
          </p:spPr>
          <p:txBody>
            <a:bodyPr wrap="square" rtlCol="0" anchor="ctr">
              <a:spAutoFit/>
            </a:bodyPr>
            <a:lstStyle/>
            <a:p>
              <a:pPr>
                <a:lnSpc>
                  <a:spcPct val="118000"/>
                </a:lnSpc>
              </a:pPr>
              <a:r>
                <a:rPr lang="en-US" sz="825" dirty="0">
                  <a:solidFill>
                    <a:schemeClr val="accent2"/>
                  </a:solidFill>
                  <a:latin typeface="Century Gothic"/>
                  <a:cs typeface="Century Gothic"/>
                </a:rPr>
                <a:t>Employment</a:t>
              </a:r>
              <a:endParaRPr lang="en-US" sz="825" b="1" dirty="0">
                <a:solidFill>
                  <a:schemeClr val="accent2"/>
                </a:solidFill>
                <a:latin typeface="Century Gothic"/>
                <a:cs typeface="Century Gothic"/>
              </a:endParaRPr>
            </a:p>
          </p:txBody>
        </p:sp>
      </p:grpSp>
      <p:grpSp>
        <p:nvGrpSpPr>
          <p:cNvPr id="26" name="Group 25"/>
          <p:cNvGrpSpPr/>
          <p:nvPr/>
        </p:nvGrpSpPr>
        <p:grpSpPr>
          <a:xfrm>
            <a:off x="3109008" y="1449298"/>
            <a:ext cx="1169768" cy="228076"/>
            <a:chOff x="360834" y="3275768"/>
            <a:chExt cx="1559690" cy="304143"/>
          </a:xfrm>
        </p:grpSpPr>
        <p:sp>
          <p:nvSpPr>
            <p:cNvPr id="27" name="Rectangle 26"/>
            <p:cNvSpPr/>
            <p:nvPr/>
          </p:nvSpPr>
          <p:spPr>
            <a:xfrm>
              <a:off x="360834" y="3359554"/>
              <a:ext cx="153098" cy="152494"/>
            </a:xfrm>
            <a:prstGeom prst="rect">
              <a:avLst/>
            </a:prstGeom>
            <a:solidFill>
              <a:schemeClr val="accent3"/>
            </a:solidFill>
            <a:ln w="2857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88" dirty="0"/>
            </a:p>
          </p:txBody>
        </p:sp>
        <p:sp>
          <p:nvSpPr>
            <p:cNvPr id="28" name="TextBox 27"/>
            <p:cNvSpPr txBox="1"/>
            <p:nvPr/>
          </p:nvSpPr>
          <p:spPr>
            <a:xfrm>
              <a:off x="520067" y="3275768"/>
              <a:ext cx="1400457" cy="304143"/>
            </a:xfrm>
            <a:prstGeom prst="rect">
              <a:avLst/>
            </a:prstGeom>
            <a:noFill/>
          </p:spPr>
          <p:txBody>
            <a:bodyPr wrap="square" rtlCol="0" anchor="ctr">
              <a:spAutoFit/>
            </a:bodyPr>
            <a:lstStyle/>
            <a:p>
              <a:pPr>
                <a:lnSpc>
                  <a:spcPct val="118000"/>
                </a:lnSpc>
              </a:pPr>
              <a:r>
                <a:rPr lang="en-US" sz="825" dirty="0">
                  <a:solidFill>
                    <a:schemeClr val="tx1">
                      <a:lumMod val="65000"/>
                      <a:lumOff val="35000"/>
                    </a:schemeClr>
                  </a:solidFill>
                  <a:latin typeface="Century Gothic"/>
                  <a:cs typeface="Century Gothic"/>
                </a:rPr>
                <a:t>Homeownership</a:t>
              </a:r>
              <a:endParaRPr lang="en-US" sz="825" b="1" dirty="0">
                <a:solidFill>
                  <a:schemeClr val="tx1">
                    <a:lumMod val="65000"/>
                    <a:lumOff val="35000"/>
                  </a:schemeClr>
                </a:solidFill>
                <a:latin typeface="Century Gothic"/>
                <a:cs typeface="Century Gothic"/>
              </a:endParaRPr>
            </a:p>
          </p:txBody>
        </p:sp>
      </p:grpSp>
      <p:grpSp>
        <p:nvGrpSpPr>
          <p:cNvPr id="29" name="Group 28"/>
          <p:cNvGrpSpPr/>
          <p:nvPr/>
        </p:nvGrpSpPr>
        <p:grpSpPr>
          <a:xfrm>
            <a:off x="3109008" y="1816645"/>
            <a:ext cx="1199410" cy="228076"/>
            <a:chOff x="360834" y="3257627"/>
            <a:chExt cx="1599213" cy="304141"/>
          </a:xfrm>
        </p:grpSpPr>
        <p:sp>
          <p:nvSpPr>
            <p:cNvPr id="30" name="Rectangle 29"/>
            <p:cNvSpPr/>
            <p:nvPr/>
          </p:nvSpPr>
          <p:spPr>
            <a:xfrm>
              <a:off x="360834" y="3359554"/>
              <a:ext cx="153098" cy="152494"/>
            </a:xfrm>
            <a:prstGeom prst="rect">
              <a:avLst/>
            </a:prstGeom>
            <a:solidFill>
              <a:schemeClr val="accent4"/>
            </a:solidFill>
            <a:ln w="2857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88" dirty="0"/>
            </a:p>
          </p:txBody>
        </p:sp>
        <p:sp>
          <p:nvSpPr>
            <p:cNvPr id="31" name="TextBox 30"/>
            <p:cNvSpPr txBox="1"/>
            <p:nvPr/>
          </p:nvSpPr>
          <p:spPr>
            <a:xfrm>
              <a:off x="520067" y="3257627"/>
              <a:ext cx="1439980" cy="304141"/>
            </a:xfrm>
            <a:prstGeom prst="rect">
              <a:avLst/>
            </a:prstGeom>
            <a:noFill/>
          </p:spPr>
          <p:txBody>
            <a:bodyPr wrap="square" rtlCol="0" anchor="ctr">
              <a:spAutoFit/>
            </a:bodyPr>
            <a:lstStyle/>
            <a:p>
              <a:pPr>
                <a:lnSpc>
                  <a:spcPct val="118000"/>
                </a:lnSpc>
              </a:pPr>
              <a:r>
                <a:rPr lang="en-US" sz="825" dirty="0">
                  <a:solidFill>
                    <a:schemeClr val="accent4">
                      <a:lumMod val="60000"/>
                      <a:lumOff val="40000"/>
                    </a:schemeClr>
                  </a:solidFill>
                  <a:latin typeface="Century Gothic"/>
                  <a:cs typeface="Century Gothic"/>
                </a:rPr>
                <a:t>Small Business</a:t>
              </a:r>
              <a:endParaRPr lang="en-US" sz="825" b="1" dirty="0">
                <a:solidFill>
                  <a:schemeClr val="accent4">
                    <a:lumMod val="60000"/>
                    <a:lumOff val="40000"/>
                  </a:schemeClr>
                </a:solidFill>
                <a:latin typeface="Century Gothic"/>
                <a:cs typeface="Century Gothic"/>
              </a:endParaRPr>
            </a:p>
          </p:txBody>
        </p:sp>
      </p:grpSp>
      <p:sp>
        <p:nvSpPr>
          <p:cNvPr id="13" name="11 Rectángulo redondeado"/>
          <p:cNvSpPr>
            <a:spLocks noChangeAspect="1"/>
          </p:cNvSpPr>
          <p:nvPr/>
        </p:nvSpPr>
        <p:spPr>
          <a:xfrm>
            <a:off x="331216" y="2974882"/>
            <a:ext cx="8495422" cy="361485"/>
          </a:xfrm>
          <a:prstGeom prst="roundRect">
            <a:avLst>
              <a:gd name="adj" fmla="val 11422"/>
            </a:avLst>
          </a:prstGeom>
          <a:solidFill>
            <a:schemeClr val="bg1">
              <a:lumMod val="85000"/>
            </a:schemeClr>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32" name="11 Rectángulo redondeado"/>
          <p:cNvSpPr>
            <a:spLocks noChangeAspect="1"/>
          </p:cNvSpPr>
          <p:nvPr/>
        </p:nvSpPr>
        <p:spPr>
          <a:xfrm>
            <a:off x="350936" y="3385858"/>
            <a:ext cx="8495422" cy="361485"/>
          </a:xfrm>
          <a:prstGeom prst="roundRect">
            <a:avLst>
              <a:gd name="adj" fmla="val 11422"/>
            </a:avLst>
          </a:prstGeom>
          <a:solidFill>
            <a:schemeClr val="bg1">
              <a:lumMod val="85000"/>
            </a:schemeClr>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33" name="11 Rectángulo redondeado"/>
          <p:cNvSpPr>
            <a:spLocks noChangeAspect="1"/>
          </p:cNvSpPr>
          <p:nvPr/>
        </p:nvSpPr>
        <p:spPr>
          <a:xfrm>
            <a:off x="350936" y="3796800"/>
            <a:ext cx="8495422" cy="361485"/>
          </a:xfrm>
          <a:prstGeom prst="roundRect">
            <a:avLst>
              <a:gd name="adj" fmla="val 11422"/>
            </a:avLst>
          </a:prstGeom>
          <a:solidFill>
            <a:schemeClr val="bg1">
              <a:lumMod val="85000"/>
            </a:schemeClr>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34" name="11 Rectángulo redondeado"/>
          <p:cNvSpPr>
            <a:spLocks noChangeAspect="1"/>
          </p:cNvSpPr>
          <p:nvPr/>
        </p:nvSpPr>
        <p:spPr>
          <a:xfrm>
            <a:off x="350936" y="4207742"/>
            <a:ext cx="8495422" cy="361485"/>
          </a:xfrm>
          <a:prstGeom prst="roundRect">
            <a:avLst>
              <a:gd name="adj" fmla="val 11422"/>
            </a:avLst>
          </a:prstGeom>
          <a:solidFill>
            <a:schemeClr val="bg1">
              <a:lumMod val="85000"/>
            </a:schemeClr>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35" name="11 Rectángulo redondeado"/>
          <p:cNvSpPr>
            <a:spLocks noChangeAspect="1"/>
          </p:cNvSpPr>
          <p:nvPr/>
        </p:nvSpPr>
        <p:spPr>
          <a:xfrm>
            <a:off x="359338" y="4617296"/>
            <a:ext cx="8495422" cy="361485"/>
          </a:xfrm>
          <a:prstGeom prst="roundRect">
            <a:avLst>
              <a:gd name="adj" fmla="val 11422"/>
            </a:avLst>
          </a:prstGeom>
          <a:solidFill>
            <a:schemeClr val="bg1">
              <a:lumMod val="85000"/>
            </a:schemeClr>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r>
              <a:rPr lang="en-US" sz="1088" dirty="0">
                <a:solidFill>
                  <a:schemeClr val="tx1">
                    <a:lumMod val="65000"/>
                    <a:lumOff val="35000"/>
                  </a:schemeClr>
                </a:solidFill>
                <a:latin typeface="Helvetica" panose="020B0604020202020204" pitchFamily="34" charset="0"/>
                <a:cs typeface="Helvetica" panose="020B0604020202020204" pitchFamily="34" charset="0"/>
              </a:rPr>
              <a:t>x</a:t>
            </a:r>
          </a:p>
        </p:txBody>
      </p:sp>
      <p:sp>
        <p:nvSpPr>
          <p:cNvPr id="41" name="TextBox 40"/>
          <p:cNvSpPr txBox="1"/>
          <p:nvPr/>
        </p:nvSpPr>
        <p:spPr>
          <a:xfrm>
            <a:off x="491548" y="2720002"/>
            <a:ext cx="1794027" cy="230804"/>
          </a:xfrm>
          <a:prstGeom prst="rect">
            <a:avLst/>
          </a:prstGeom>
          <a:noFill/>
        </p:spPr>
        <p:txBody>
          <a:bodyPr wrap="square" lIns="68555" tIns="34276" rIns="68555" bIns="34276" rtlCol="0" anchor="ctr">
            <a:spAutoFit/>
          </a:bodyPr>
          <a:lstStyle/>
          <a:p>
            <a:r>
              <a:rPr lang="en-US" sz="1050" dirty="0">
                <a:solidFill>
                  <a:schemeClr val="tx1">
                    <a:lumMod val="85000"/>
                  </a:schemeClr>
                </a:solidFill>
                <a:latin typeface="Century Gothic"/>
                <a:cs typeface="Century Gothic"/>
              </a:rPr>
              <a:t>Sector </a:t>
            </a:r>
          </a:p>
        </p:txBody>
      </p:sp>
      <p:sp>
        <p:nvSpPr>
          <p:cNvPr id="42" name="TextBox 41"/>
          <p:cNvSpPr txBox="1"/>
          <p:nvPr/>
        </p:nvSpPr>
        <p:spPr>
          <a:xfrm>
            <a:off x="780024" y="3464592"/>
            <a:ext cx="1207498" cy="207721"/>
          </a:xfrm>
          <a:prstGeom prst="rect">
            <a:avLst/>
          </a:prstGeom>
          <a:noFill/>
        </p:spPr>
        <p:txBody>
          <a:bodyPr wrap="square" lIns="68555" tIns="34276" rIns="68555" bIns="34276" rtlCol="0" anchor="ctr">
            <a:spAutoFit/>
          </a:bodyPr>
          <a:lstStyle/>
          <a:p>
            <a:r>
              <a:rPr lang="en-US" sz="900" dirty="0">
                <a:solidFill>
                  <a:schemeClr val="tx1">
                    <a:lumMod val="65000"/>
                  </a:schemeClr>
                </a:solidFill>
                <a:latin typeface="Century Gothic"/>
                <a:cs typeface="Century Gothic"/>
              </a:rPr>
              <a:t>Homeownership</a:t>
            </a:r>
          </a:p>
        </p:txBody>
      </p:sp>
      <p:sp>
        <p:nvSpPr>
          <p:cNvPr id="43" name="TextBox 42"/>
          <p:cNvSpPr txBox="1"/>
          <p:nvPr/>
        </p:nvSpPr>
        <p:spPr>
          <a:xfrm>
            <a:off x="785350" y="3865374"/>
            <a:ext cx="1207498" cy="207721"/>
          </a:xfrm>
          <a:prstGeom prst="rect">
            <a:avLst/>
          </a:prstGeom>
          <a:noFill/>
        </p:spPr>
        <p:txBody>
          <a:bodyPr wrap="square" lIns="68555" tIns="34276" rIns="68555" bIns="34276" rtlCol="0" anchor="ctr">
            <a:spAutoFit/>
          </a:bodyPr>
          <a:lstStyle/>
          <a:p>
            <a:r>
              <a:rPr lang="en-US" sz="900" dirty="0">
                <a:solidFill>
                  <a:schemeClr val="accent1">
                    <a:lumMod val="60000"/>
                    <a:lumOff val="40000"/>
                  </a:schemeClr>
                </a:solidFill>
                <a:latin typeface="Century Gothic"/>
                <a:cs typeface="Century Gothic"/>
              </a:rPr>
              <a:t>Health</a:t>
            </a:r>
          </a:p>
        </p:txBody>
      </p:sp>
      <p:sp>
        <p:nvSpPr>
          <p:cNvPr id="44" name="TextBox 43"/>
          <p:cNvSpPr txBox="1"/>
          <p:nvPr/>
        </p:nvSpPr>
        <p:spPr>
          <a:xfrm>
            <a:off x="780024" y="4280791"/>
            <a:ext cx="1207498" cy="207721"/>
          </a:xfrm>
          <a:prstGeom prst="rect">
            <a:avLst/>
          </a:prstGeom>
          <a:noFill/>
        </p:spPr>
        <p:txBody>
          <a:bodyPr wrap="square" lIns="68555" tIns="34276" rIns="68555" bIns="34276" rtlCol="0" anchor="ctr">
            <a:spAutoFit/>
          </a:bodyPr>
          <a:lstStyle/>
          <a:p>
            <a:r>
              <a:rPr lang="en-US" sz="900" dirty="0">
                <a:solidFill>
                  <a:schemeClr val="accent4">
                    <a:lumMod val="60000"/>
                    <a:lumOff val="40000"/>
                  </a:schemeClr>
                </a:solidFill>
                <a:latin typeface="Century Gothic"/>
                <a:cs typeface="Century Gothic"/>
              </a:rPr>
              <a:t>Small Business</a:t>
            </a:r>
          </a:p>
        </p:txBody>
      </p:sp>
      <p:sp>
        <p:nvSpPr>
          <p:cNvPr id="45" name="TextBox 44"/>
          <p:cNvSpPr txBox="1"/>
          <p:nvPr/>
        </p:nvSpPr>
        <p:spPr>
          <a:xfrm>
            <a:off x="780024" y="4702964"/>
            <a:ext cx="1207498" cy="207721"/>
          </a:xfrm>
          <a:prstGeom prst="rect">
            <a:avLst/>
          </a:prstGeom>
          <a:noFill/>
        </p:spPr>
        <p:txBody>
          <a:bodyPr wrap="square" lIns="68555" tIns="34276" rIns="68555" bIns="34276" rtlCol="0" anchor="ctr">
            <a:spAutoFit/>
          </a:bodyPr>
          <a:lstStyle/>
          <a:p>
            <a:r>
              <a:rPr lang="en-US" sz="900" dirty="0">
                <a:solidFill>
                  <a:srgbClr val="10CF9B"/>
                </a:solidFill>
                <a:latin typeface="Century Gothic"/>
                <a:cs typeface="Century Gothic"/>
              </a:rPr>
              <a:t>Education</a:t>
            </a:r>
          </a:p>
        </p:txBody>
      </p:sp>
      <p:sp>
        <p:nvSpPr>
          <p:cNvPr id="46" name="TextBox 45"/>
          <p:cNvSpPr txBox="1"/>
          <p:nvPr/>
        </p:nvSpPr>
        <p:spPr>
          <a:xfrm>
            <a:off x="2032642" y="2985269"/>
            <a:ext cx="1646876" cy="346220"/>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Stimulus, BLM significantly positive. </a:t>
            </a:r>
          </a:p>
        </p:txBody>
      </p:sp>
      <p:sp>
        <p:nvSpPr>
          <p:cNvPr id="52" name="TextBox 51"/>
          <p:cNvSpPr txBox="1"/>
          <p:nvPr/>
        </p:nvSpPr>
        <p:spPr>
          <a:xfrm>
            <a:off x="780024" y="3054082"/>
            <a:ext cx="1207498" cy="207721"/>
          </a:xfrm>
          <a:prstGeom prst="rect">
            <a:avLst/>
          </a:prstGeom>
          <a:noFill/>
        </p:spPr>
        <p:txBody>
          <a:bodyPr wrap="square" lIns="68555" tIns="34276" rIns="68555" bIns="34276" rtlCol="0" anchor="ctr">
            <a:spAutoFit/>
          </a:bodyPr>
          <a:lstStyle/>
          <a:p>
            <a:r>
              <a:rPr lang="en-US" sz="900" dirty="0">
                <a:solidFill>
                  <a:schemeClr val="accent2"/>
                </a:solidFill>
                <a:latin typeface="Century Gothic"/>
                <a:cs typeface="Century Gothic"/>
              </a:rPr>
              <a:t>Employment</a:t>
            </a:r>
          </a:p>
        </p:txBody>
      </p:sp>
      <p:sp>
        <p:nvSpPr>
          <p:cNvPr id="53" name="TextBox 52"/>
          <p:cNvSpPr txBox="1"/>
          <p:nvPr/>
        </p:nvSpPr>
        <p:spPr>
          <a:xfrm>
            <a:off x="2043868" y="2720002"/>
            <a:ext cx="1207498" cy="230804"/>
          </a:xfrm>
          <a:prstGeom prst="rect">
            <a:avLst/>
          </a:prstGeom>
          <a:noFill/>
        </p:spPr>
        <p:txBody>
          <a:bodyPr wrap="square" lIns="68555" tIns="34276" rIns="68555" bIns="34276" rtlCol="0" anchor="ctr">
            <a:spAutoFit/>
          </a:bodyPr>
          <a:lstStyle/>
          <a:p>
            <a:r>
              <a:rPr lang="en-US" sz="1050" dirty="0">
                <a:solidFill>
                  <a:schemeClr val="tx1">
                    <a:lumMod val="65000"/>
                    <a:lumOff val="35000"/>
                  </a:schemeClr>
                </a:solidFill>
                <a:latin typeface="Century Gothic"/>
                <a:cs typeface="Century Gothic"/>
              </a:rPr>
              <a:t>Impact</a:t>
            </a:r>
          </a:p>
        </p:txBody>
      </p:sp>
      <p:sp>
        <p:nvSpPr>
          <p:cNvPr id="59" name="TextBox 58"/>
          <p:cNvSpPr txBox="1"/>
          <p:nvPr/>
        </p:nvSpPr>
        <p:spPr>
          <a:xfrm>
            <a:off x="3778859" y="2720002"/>
            <a:ext cx="1207498" cy="230804"/>
          </a:xfrm>
          <a:prstGeom prst="rect">
            <a:avLst/>
          </a:prstGeom>
          <a:noFill/>
        </p:spPr>
        <p:txBody>
          <a:bodyPr wrap="square" lIns="68555" tIns="34276" rIns="68555" bIns="34276" rtlCol="0" anchor="ctr">
            <a:spAutoFit/>
          </a:bodyPr>
          <a:lstStyle/>
          <a:p>
            <a:r>
              <a:rPr lang="en-US" sz="1050" dirty="0">
                <a:solidFill>
                  <a:schemeClr val="tx1">
                    <a:lumMod val="65000"/>
                    <a:lumOff val="35000"/>
                  </a:schemeClr>
                </a:solidFill>
                <a:latin typeface="Century Gothic"/>
                <a:cs typeface="Century Gothic"/>
              </a:rPr>
              <a:t>L/R Impact</a:t>
            </a:r>
          </a:p>
        </p:txBody>
      </p:sp>
      <p:sp>
        <p:nvSpPr>
          <p:cNvPr id="60" name="TextBox 59"/>
          <p:cNvSpPr txBox="1"/>
          <p:nvPr/>
        </p:nvSpPr>
        <p:spPr>
          <a:xfrm>
            <a:off x="5151506" y="2720002"/>
            <a:ext cx="1664411" cy="230804"/>
          </a:xfrm>
          <a:prstGeom prst="rect">
            <a:avLst/>
          </a:prstGeom>
          <a:noFill/>
        </p:spPr>
        <p:txBody>
          <a:bodyPr wrap="square" lIns="68555" tIns="34276" rIns="68555" bIns="34276" rtlCol="0" anchor="ctr">
            <a:spAutoFit/>
          </a:bodyPr>
          <a:lstStyle/>
          <a:p>
            <a:r>
              <a:rPr lang="en-US" sz="1050" dirty="0">
                <a:solidFill>
                  <a:schemeClr val="tx1">
                    <a:lumMod val="65000"/>
                    <a:lumOff val="35000"/>
                  </a:schemeClr>
                </a:solidFill>
                <a:latin typeface="Century Gothic"/>
                <a:cs typeface="Century Gothic"/>
              </a:rPr>
              <a:t>Comment</a:t>
            </a:r>
          </a:p>
        </p:txBody>
      </p:sp>
      <p:sp>
        <p:nvSpPr>
          <p:cNvPr id="61" name="11 Rectángulo redondeado"/>
          <p:cNvSpPr>
            <a:spLocks noChangeAspect="1"/>
          </p:cNvSpPr>
          <p:nvPr/>
        </p:nvSpPr>
        <p:spPr>
          <a:xfrm>
            <a:off x="3855782" y="3057463"/>
            <a:ext cx="1045619" cy="196392"/>
          </a:xfrm>
          <a:prstGeom prst="roundRect">
            <a:avLst>
              <a:gd name="adj" fmla="val 9467"/>
            </a:avLst>
          </a:prstGeom>
          <a:solidFill>
            <a:srgbClr val="FFFFFF"/>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2" name="11 Rectángulo redondeado"/>
          <p:cNvSpPr>
            <a:spLocks noChangeAspect="1"/>
          </p:cNvSpPr>
          <p:nvPr/>
        </p:nvSpPr>
        <p:spPr>
          <a:xfrm>
            <a:off x="3805560" y="3054092"/>
            <a:ext cx="568199" cy="199763"/>
          </a:xfrm>
          <a:prstGeom prst="roundRect">
            <a:avLst>
              <a:gd name="adj" fmla="val 0"/>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5" name="11 Rectángulo redondeado"/>
          <p:cNvSpPr>
            <a:spLocks noChangeAspect="1"/>
          </p:cNvSpPr>
          <p:nvPr/>
        </p:nvSpPr>
        <p:spPr>
          <a:xfrm>
            <a:off x="3869387" y="3471745"/>
            <a:ext cx="1045619" cy="196392"/>
          </a:xfrm>
          <a:prstGeom prst="roundRect">
            <a:avLst>
              <a:gd name="adj" fmla="val 9467"/>
            </a:avLst>
          </a:prstGeom>
          <a:solidFill>
            <a:srgbClr val="FFFFFF"/>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6" name="11 Rectángulo redondeado"/>
          <p:cNvSpPr>
            <a:spLocks noChangeAspect="1"/>
          </p:cNvSpPr>
          <p:nvPr/>
        </p:nvSpPr>
        <p:spPr>
          <a:xfrm>
            <a:off x="3842180" y="3471745"/>
            <a:ext cx="257799" cy="198878"/>
          </a:xfrm>
          <a:prstGeom prst="roundRect">
            <a:avLst>
              <a:gd name="adj" fmla="val 9467"/>
            </a:avLst>
          </a:prstGeom>
          <a:solidFill>
            <a:schemeClr val="accent4"/>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8" name="11 Rectángulo redondeado"/>
          <p:cNvSpPr>
            <a:spLocks noChangeAspect="1"/>
          </p:cNvSpPr>
          <p:nvPr/>
        </p:nvSpPr>
        <p:spPr>
          <a:xfrm>
            <a:off x="3869387" y="3881480"/>
            <a:ext cx="1045619" cy="196392"/>
          </a:xfrm>
          <a:prstGeom prst="roundRect">
            <a:avLst>
              <a:gd name="adj" fmla="val 9467"/>
            </a:avLst>
          </a:prstGeom>
          <a:solidFill>
            <a:srgbClr val="FFFFFF"/>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69" name="11 Rectángulo redondeado"/>
          <p:cNvSpPr>
            <a:spLocks noChangeAspect="1"/>
          </p:cNvSpPr>
          <p:nvPr/>
        </p:nvSpPr>
        <p:spPr>
          <a:xfrm>
            <a:off x="3847504" y="3881480"/>
            <a:ext cx="843512" cy="196392"/>
          </a:xfrm>
          <a:prstGeom prst="roundRect">
            <a:avLst>
              <a:gd name="adj" fmla="val 9467"/>
            </a:avLst>
          </a:prstGeom>
          <a:solidFill>
            <a:schemeClr val="accent4"/>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71" name="11 Rectángulo redondeado"/>
          <p:cNvSpPr>
            <a:spLocks noChangeAspect="1"/>
          </p:cNvSpPr>
          <p:nvPr/>
        </p:nvSpPr>
        <p:spPr>
          <a:xfrm>
            <a:off x="3869387" y="4293490"/>
            <a:ext cx="1045619" cy="196392"/>
          </a:xfrm>
          <a:prstGeom prst="roundRect">
            <a:avLst>
              <a:gd name="adj" fmla="val 9467"/>
            </a:avLst>
          </a:prstGeom>
          <a:solidFill>
            <a:srgbClr val="FFFFFF"/>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72" name="11 Rectángulo redondeado"/>
          <p:cNvSpPr>
            <a:spLocks noChangeAspect="1"/>
          </p:cNvSpPr>
          <p:nvPr/>
        </p:nvSpPr>
        <p:spPr>
          <a:xfrm>
            <a:off x="3851177" y="4292102"/>
            <a:ext cx="440467" cy="196392"/>
          </a:xfrm>
          <a:prstGeom prst="roundRect">
            <a:avLst>
              <a:gd name="adj" fmla="val 9467"/>
            </a:avLst>
          </a:prstGeom>
          <a:solidFill>
            <a:schemeClr val="accent4"/>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74" name="11 Rectángulo redondeado"/>
          <p:cNvSpPr>
            <a:spLocks noChangeAspect="1"/>
          </p:cNvSpPr>
          <p:nvPr/>
        </p:nvSpPr>
        <p:spPr>
          <a:xfrm>
            <a:off x="3869387" y="4705499"/>
            <a:ext cx="1045619" cy="196392"/>
          </a:xfrm>
          <a:prstGeom prst="roundRect">
            <a:avLst>
              <a:gd name="adj" fmla="val 9467"/>
            </a:avLst>
          </a:prstGeom>
          <a:solidFill>
            <a:srgbClr val="FFFFFF"/>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75" name="11 Rectángulo redondeado"/>
          <p:cNvSpPr>
            <a:spLocks noChangeAspect="1"/>
          </p:cNvSpPr>
          <p:nvPr/>
        </p:nvSpPr>
        <p:spPr>
          <a:xfrm>
            <a:off x="3842179" y="4705499"/>
            <a:ext cx="906606" cy="196392"/>
          </a:xfrm>
          <a:prstGeom prst="roundRect">
            <a:avLst>
              <a:gd name="adj" fmla="val 9467"/>
            </a:avLst>
          </a:prstGeom>
          <a:solidFill>
            <a:schemeClr val="accent4"/>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76" name="TextBox 75"/>
          <p:cNvSpPr txBox="1"/>
          <p:nvPr/>
        </p:nvSpPr>
        <p:spPr>
          <a:xfrm>
            <a:off x="4578927" y="3469221"/>
            <a:ext cx="465867" cy="178931"/>
          </a:xfrm>
          <a:prstGeom prst="rect">
            <a:avLst/>
          </a:prstGeom>
          <a:noFill/>
        </p:spPr>
        <p:txBody>
          <a:bodyPr wrap="square" lIns="68555" tIns="34276" rIns="68555" bIns="34276" rtlCol="0" anchor="ctr">
            <a:spAutoFit/>
          </a:bodyPr>
          <a:lstStyle/>
          <a:p>
            <a:pPr algn="ctr"/>
            <a:r>
              <a:rPr lang="en-US" sz="713" dirty="0">
                <a:solidFill>
                  <a:schemeClr val="bg1"/>
                </a:solidFill>
                <a:latin typeface="Montserrat Light"/>
                <a:cs typeface="Montserrat Light"/>
              </a:rPr>
              <a:t>20%</a:t>
            </a:r>
          </a:p>
        </p:txBody>
      </p:sp>
      <p:sp>
        <p:nvSpPr>
          <p:cNvPr id="77" name="TextBox 76"/>
          <p:cNvSpPr txBox="1"/>
          <p:nvPr/>
        </p:nvSpPr>
        <p:spPr>
          <a:xfrm>
            <a:off x="4587215" y="3890211"/>
            <a:ext cx="465867" cy="178931"/>
          </a:xfrm>
          <a:prstGeom prst="rect">
            <a:avLst/>
          </a:prstGeom>
          <a:noFill/>
        </p:spPr>
        <p:txBody>
          <a:bodyPr wrap="square" lIns="68555" tIns="34276" rIns="68555" bIns="34276" rtlCol="0" anchor="ctr">
            <a:spAutoFit/>
          </a:bodyPr>
          <a:lstStyle/>
          <a:p>
            <a:pPr algn="ctr"/>
            <a:r>
              <a:rPr lang="en-US" sz="713" dirty="0">
                <a:solidFill>
                  <a:schemeClr val="bg1"/>
                </a:solidFill>
                <a:latin typeface="Montserrat Light"/>
                <a:cs typeface="Montserrat Light"/>
              </a:rPr>
              <a:t>75%</a:t>
            </a:r>
          </a:p>
        </p:txBody>
      </p:sp>
      <p:sp>
        <p:nvSpPr>
          <p:cNvPr id="78" name="TextBox 77"/>
          <p:cNvSpPr txBox="1"/>
          <p:nvPr/>
        </p:nvSpPr>
        <p:spPr>
          <a:xfrm>
            <a:off x="4587215" y="4301254"/>
            <a:ext cx="465867" cy="178931"/>
          </a:xfrm>
          <a:prstGeom prst="rect">
            <a:avLst/>
          </a:prstGeom>
          <a:noFill/>
        </p:spPr>
        <p:txBody>
          <a:bodyPr wrap="square" lIns="68555" tIns="34276" rIns="68555" bIns="34276" rtlCol="0" anchor="ctr">
            <a:spAutoFit/>
          </a:bodyPr>
          <a:lstStyle/>
          <a:p>
            <a:pPr algn="ctr"/>
            <a:r>
              <a:rPr lang="en-US" sz="713" dirty="0">
                <a:solidFill>
                  <a:schemeClr val="bg1"/>
                </a:solidFill>
                <a:latin typeface="Montserrat Light"/>
                <a:cs typeface="Montserrat Light"/>
              </a:rPr>
              <a:t>40%</a:t>
            </a:r>
          </a:p>
        </p:txBody>
      </p:sp>
      <p:sp>
        <p:nvSpPr>
          <p:cNvPr id="79" name="TextBox 78"/>
          <p:cNvSpPr txBox="1"/>
          <p:nvPr/>
        </p:nvSpPr>
        <p:spPr>
          <a:xfrm>
            <a:off x="4602497" y="4715140"/>
            <a:ext cx="465867" cy="178931"/>
          </a:xfrm>
          <a:prstGeom prst="rect">
            <a:avLst/>
          </a:prstGeom>
          <a:noFill/>
        </p:spPr>
        <p:txBody>
          <a:bodyPr wrap="square" lIns="68555" tIns="34276" rIns="68555" bIns="34276" rtlCol="0" anchor="ctr">
            <a:spAutoFit/>
          </a:bodyPr>
          <a:lstStyle/>
          <a:p>
            <a:pPr algn="ctr"/>
            <a:r>
              <a:rPr lang="en-US" sz="713" dirty="0">
                <a:solidFill>
                  <a:schemeClr val="bg1"/>
                </a:solidFill>
                <a:latin typeface="Montserrat Light"/>
                <a:cs typeface="Montserrat Light"/>
              </a:rPr>
              <a:t>80%</a:t>
            </a:r>
          </a:p>
        </p:txBody>
      </p:sp>
      <p:sp>
        <p:nvSpPr>
          <p:cNvPr id="80" name="TextBox 79"/>
          <p:cNvSpPr txBox="1"/>
          <p:nvPr/>
        </p:nvSpPr>
        <p:spPr>
          <a:xfrm>
            <a:off x="4542719" y="3066540"/>
            <a:ext cx="465867" cy="178931"/>
          </a:xfrm>
          <a:prstGeom prst="rect">
            <a:avLst/>
          </a:prstGeom>
          <a:noFill/>
        </p:spPr>
        <p:txBody>
          <a:bodyPr wrap="square" lIns="68555" tIns="34276" rIns="68555" bIns="34276" rtlCol="0" anchor="ctr">
            <a:spAutoFit/>
          </a:bodyPr>
          <a:lstStyle/>
          <a:p>
            <a:pPr algn="ctr"/>
            <a:r>
              <a:rPr lang="en-US" sz="713" dirty="0">
                <a:solidFill>
                  <a:schemeClr val="bg1"/>
                </a:solidFill>
                <a:latin typeface="Montserrat Light"/>
                <a:cs typeface="Montserrat Light"/>
              </a:rPr>
              <a:t>50%</a:t>
            </a:r>
          </a:p>
        </p:txBody>
      </p:sp>
      <p:sp>
        <p:nvSpPr>
          <p:cNvPr id="83" name="Textfeld 30"/>
          <p:cNvSpPr txBox="1"/>
          <p:nvPr/>
        </p:nvSpPr>
        <p:spPr>
          <a:xfrm>
            <a:off x="5733006" y="702274"/>
            <a:ext cx="3126603" cy="1823576"/>
          </a:xfrm>
          <a:prstGeom prst="rect">
            <a:avLst/>
          </a:prstGeom>
          <a:noFill/>
        </p:spPr>
        <p:txBody>
          <a:bodyPr wrap="square" rtlCol="0">
            <a:spAutoFit/>
          </a:bodyPr>
          <a:lstStyle/>
          <a:p>
            <a:pPr algn="r"/>
            <a:r>
              <a:rPr lang="de-DE" sz="2250" dirty="0">
                <a:latin typeface="Century Gothic"/>
                <a:cs typeface="Century Gothic"/>
              </a:rPr>
              <a:t>Coronavirus</a:t>
            </a:r>
          </a:p>
          <a:p>
            <a:pPr algn="r"/>
            <a:r>
              <a:rPr lang="de-DE" sz="2250" dirty="0">
                <a:latin typeface="Century Gothic"/>
                <a:cs typeface="Century Gothic"/>
              </a:rPr>
              <a:t>Impact</a:t>
            </a:r>
          </a:p>
          <a:p>
            <a:pPr algn="r"/>
            <a:r>
              <a:rPr lang="de-DE" sz="2250" dirty="0">
                <a:latin typeface="Century Gothic"/>
                <a:cs typeface="Century Gothic"/>
              </a:rPr>
              <a:t>on</a:t>
            </a:r>
          </a:p>
          <a:p>
            <a:pPr algn="r"/>
            <a:r>
              <a:rPr lang="de-DE" sz="2250" dirty="0">
                <a:latin typeface="Century Gothic"/>
                <a:cs typeface="Century Gothic"/>
              </a:rPr>
              <a:t>Black</a:t>
            </a:r>
          </a:p>
          <a:p>
            <a:pPr algn="r"/>
            <a:r>
              <a:rPr lang="de-DE" sz="2250" dirty="0">
                <a:latin typeface="Century Gothic"/>
                <a:cs typeface="Century Gothic"/>
              </a:rPr>
              <a:t>People</a:t>
            </a:r>
          </a:p>
        </p:txBody>
      </p:sp>
      <p:sp>
        <p:nvSpPr>
          <p:cNvPr id="84" name="TextBox 83"/>
          <p:cNvSpPr txBox="1"/>
          <p:nvPr/>
        </p:nvSpPr>
        <p:spPr>
          <a:xfrm>
            <a:off x="6883461" y="2722723"/>
            <a:ext cx="1207498" cy="230804"/>
          </a:xfrm>
          <a:prstGeom prst="rect">
            <a:avLst/>
          </a:prstGeom>
          <a:noFill/>
        </p:spPr>
        <p:txBody>
          <a:bodyPr wrap="square" lIns="68555" tIns="34276" rIns="68555" bIns="34276" rtlCol="0" anchor="ctr">
            <a:spAutoFit/>
          </a:bodyPr>
          <a:lstStyle/>
          <a:p>
            <a:r>
              <a:rPr lang="en-US" sz="1050" dirty="0">
                <a:solidFill>
                  <a:schemeClr val="tx1">
                    <a:lumMod val="65000"/>
                    <a:lumOff val="35000"/>
                  </a:schemeClr>
                </a:solidFill>
                <a:latin typeface="Century Gothic"/>
                <a:cs typeface="Century Gothic"/>
              </a:rPr>
              <a:t>Importance</a:t>
            </a:r>
          </a:p>
        </p:txBody>
      </p:sp>
      <p:sp>
        <p:nvSpPr>
          <p:cNvPr id="85" name="11 Rectángulo redondeado"/>
          <p:cNvSpPr>
            <a:spLocks noChangeAspect="1"/>
          </p:cNvSpPr>
          <p:nvPr/>
        </p:nvSpPr>
        <p:spPr>
          <a:xfrm>
            <a:off x="6973989" y="3060184"/>
            <a:ext cx="1045619" cy="196392"/>
          </a:xfrm>
          <a:prstGeom prst="roundRect">
            <a:avLst>
              <a:gd name="adj" fmla="val 9467"/>
            </a:avLst>
          </a:prstGeom>
          <a:solidFill>
            <a:srgbClr val="FFFFFF"/>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86" name="11 Rectángulo redondeado"/>
          <p:cNvSpPr>
            <a:spLocks noChangeAspect="1"/>
          </p:cNvSpPr>
          <p:nvPr/>
        </p:nvSpPr>
        <p:spPr>
          <a:xfrm>
            <a:off x="6960387" y="3060184"/>
            <a:ext cx="777668" cy="196392"/>
          </a:xfrm>
          <a:prstGeom prst="roundRect">
            <a:avLst>
              <a:gd name="adj" fmla="val 9467"/>
            </a:avLst>
          </a:prstGeom>
          <a:solidFill>
            <a:schemeClr val="accent4"/>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87" name="11 Rectángulo redondeado"/>
          <p:cNvSpPr>
            <a:spLocks noChangeAspect="1"/>
          </p:cNvSpPr>
          <p:nvPr/>
        </p:nvSpPr>
        <p:spPr>
          <a:xfrm>
            <a:off x="6987594" y="3474466"/>
            <a:ext cx="1045619" cy="196392"/>
          </a:xfrm>
          <a:prstGeom prst="roundRect">
            <a:avLst>
              <a:gd name="adj" fmla="val 9467"/>
            </a:avLst>
          </a:prstGeom>
          <a:solidFill>
            <a:srgbClr val="FFFFFF"/>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00" name="11 Rectángulo redondeado"/>
          <p:cNvSpPr>
            <a:spLocks noChangeAspect="1"/>
          </p:cNvSpPr>
          <p:nvPr/>
        </p:nvSpPr>
        <p:spPr>
          <a:xfrm>
            <a:off x="6960386" y="3474466"/>
            <a:ext cx="265767" cy="198878"/>
          </a:xfrm>
          <a:prstGeom prst="roundRect">
            <a:avLst>
              <a:gd name="adj" fmla="val 9467"/>
            </a:avLst>
          </a:prstGeom>
          <a:solidFill>
            <a:schemeClr val="accent4"/>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02" name="11 Rectángulo redondeado"/>
          <p:cNvSpPr>
            <a:spLocks noChangeAspect="1"/>
          </p:cNvSpPr>
          <p:nvPr/>
        </p:nvSpPr>
        <p:spPr>
          <a:xfrm>
            <a:off x="6987594" y="3884201"/>
            <a:ext cx="1045619" cy="196392"/>
          </a:xfrm>
          <a:prstGeom prst="roundRect">
            <a:avLst>
              <a:gd name="adj" fmla="val 9467"/>
            </a:avLst>
          </a:prstGeom>
          <a:solidFill>
            <a:srgbClr val="FFFFFF"/>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03" name="11 Rectángulo redondeado"/>
          <p:cNvSpPr>
            <a:spLocks noChangeAspect="1"/>
          </p:cNvSpPr>
          <p:nvPr/>
        </p:nvSpPr>
        <p:spPr>
          <a:xfrm>
            <a:off x="6965711" y="3884200"/>
            <a:ext cx="1020526" cy="200029"/>
          </a:xfrm>
          <a:prstGeom prst="roundRect">
            <a:avLst>
              <a:gd name="adj" fmla="val 9467"/>
            </a:avLst>
          </a:prstGeom>
          <a:solidFill>
            <a:schemeClr val="accent4"/>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11" name="11 Rectángulo redondeado"/>
          <p:cNvSpPr>
            <a:spLocks noChangeAspect="1"/>
          </p:cNvSpPr>
          <p:nvPr/>
        </p:nvSpPr>
        <p:spPr>
          <a:xfrm>
            <a:off x="6990317" y="4295086"/>
            <a:ext cx="1045619" cy="196392"/>
          </a:xfrm>
          <a:prstGeom prst="roundRect">
            <a:avLst>
              <a:gd name="adj" fmla="val 9467"/>
            </a:avLst>
          </a:prstGeom>
          <a:solidFill>
            <a:srgbClr val="FFFFFF"/>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05" name="11 Rectángulo redondeado"/>
          <p:cNvSpPr>
            <a:spLocks noChangeAspect="1"/>
          </p:cNvSpPr>
          <p:nvPr/>
        </p:nvSpPr>
        <p:spPr>
          <a:xfrm>
            <a:off x="6960386" y="4295021"/>
            <a:ext cx="367971" cy="197582"/>
          </a:xfrm>
          <a:prstGeom prst="roundRect">
            <a:avLst>
              <a:gd name="adj" fmla="val 9467"/>
            </a:avLst>
          </a:prstGeom>
          <a:solidFill>
            <a:schemeClr val="accent4"/>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12" name="11 Rectángulo redondeado"/>
          <p:cNvSpPr>
            <a:spLocks noChangeAspect="1"/>
          </p:cNvSpPr>
          <p:nvPr/>
        </p:nvSpPr>
        <p:spPr>
          <a:xfrm>
            <a:off x="6993041" y="4705971"/>
            <a:ext cx="1045619" cy="196392"/>
          </a:xfrm>
          <a:prstGeom prst="roundRect">
            <a:avLst>
              <a:gd name="adj" fmla="val 9467"/>
            </a:avLst>
          </a:prstGeom>
          <a:solidFill>
            <a:srgbClr val="FFFFFF"/>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06" name="11 Rectángulo redondeado"/>
          <p:cNvSpPr>
            <a:spLocks noChangeAspect="1"/>
          </p:cNvSpPr>
          <p:nvPr/>
        </p:nvSpPr>
        <p:spPr>
          <a:xfrm>
            <a:off x="6960386" y="4705498"/>
            <a:ext cx="865773" cy="199113"/>
          </a:xfrm>
          <a:prstGeom prst="roundRect">
            <a:avLst>
              <a:gd name="adj" fmla="val 9467"/>
            </a:avLst>
          </a:prstGeom>
          <a:solidFill>
            <a:schemeClr val="accent4"/>
          </a:solidFill>
          <a:ln w="19050" cmpd="sng">
            <a:noFill/>
          </a:ln>
          <a:effectLst/>
        </p:spPr>
        <p:style>
          <a:lnRef idx="2">
            <a:schemeClr val="accent1">
              <a:shade val="50000"/>
            </a:schemeClr>
          </a:lnRef>
          <a:fillRef idx="1">
            <a:schemeClr val="accent1"/>
          </a:fillRef>
          <a:effectRef idx="0">
            <a:schemeClr val="accent1"/>
          </a:effectRef>
          <a:fontRef idx="minor">
            <a:schemeClr val="lt1"/>
          </a:fontRef>
        </p:style>
        <p:txBody>
          <a:bodyPr lIns="51316" tIns="25659" rIns="51316" bIns="25659" rtlCol="0" anchor="ctr"/>
          <a:lstStyle/>
          <a:p>
            <a:pPr algn="ctr"/>
            <a:endParaRPr lang="en-US" sz="1088" dirty="0">
              <a:solidFill>
                <a:schemeClr val="tx1">
                  <a:lumMod val="65000"/>
                  <a:lumOff val="35000"/>
                </a:schemeClr>
              </a:solidFill>
              <a:latin typeface="Helvetica" panose="020B0604020202020204" pitchFamily="34" charset="0"/>
              <a:cs typeface="Helvetica" panose="020B0604020202020204" pitchFamily="34" charset="0"/>
            </a:endParaRPr>
          </a:p>
        </p:txBody>
      </p:sp>
      <p:sp>
        <p:nvSpPr>
          <p:cNvPr id="108" name="TextBox 107"/>
          <p:cNvSpPr txBox="1"/>
          <p:nvPr/>
        </p:nvSpPr>
        <p:spPr>
          <a:xfrm>
            <a:off x="7738055" y="4294982"/>
            <a:ext cx="381351" cy="178931"/>
          </a:xfrm>
          <a:prstGeom prst="rect">
            <a:avLst/>
          </a:prstGeom>
          <a:noFill/>
        </p:spPr>
        <p:txBody>
          <a:bodyPr wrap="square" lIns="68555" tIns="34276" rIns="68555" bIns="34276" rtlCol="0" anchor="ctr">
            <a:spAutoFit/>
          </a:bodyPr>
          <a:lstStyle/>
          <a:p>
            <a:pPr algn="ctr"/>
            <a:r>
              <a:rPr lang="en-US" sz="713" dirty="0">
                <a:solidFill>
                  <a:schemeClr val="bg1"/>
                </a:solidFill>
                <a:latin typeface="Montserrat Light"/>
                <a:cs typeface="Montserrat Light"/>
              </a:rPr>
              <a:t>30%</a:t>
            </a:r>
          </a:p>
        </p:txBody>
      </p:sp>
      <p:sp>
        <p:nvSpPr>
          <p:cNvPr id="109" name="TextBox 108"/>
          <p:cNvSpPr txBox="1"/>
          <p:nvPr/>
        </p:nvSpPr>
        <p:spPr>
          <a:xfrm>
            <a:off x="7724685" y="4724556"/>
            <a:ext cx="465867" cy="178931"/>
          </a:xfrm>
          <a:prstGeom prst="rect">
            <a:avLst/>
          </a:prstGeom>
          <a:noFill/>
        </p:spPr>
        <p:txBody>
          <a:bodyPr wrap="square" lIns="68555" tIns="34276" rIns="68555" bIns="34276" rtlCol="0" anchor="ctr">
            <a:spAutoFit/>
          </a:bodyPr>
          <a:lstStyle/>
          <a:p>
            <a:pPr algn="ctr"/>
            <a:r>
              <a:rPr lang="en-US" sz="713" dirty="0">
                <a:solidFill>
                  <a:schemeClr val="bg1"/>
                </a:solidFill>
                <a:latin typeface="Montserrat Light"/>
                <a:cs typeface="Montserrat Light"/>
              </a:rPr>
              <a:t>85%</a:t>
            </a:r>
          </a:p>
        </p:txBody>
      </p:sp>
      <p:sp>
        <p:nvSpPr>
          <p:cNvPr id="114" name="TextBox 113"/>
          <p:cNvSpPr txBox="1"/>
          <p:nvPr/>
        </p:nvSpPr>
        <p:spPr>
          <a:xfrm>
            <a:off x="7923567" y="3912923"/>
            <a:ext cx="465867" cy="178931"/>
          </a:xfrm>
          <a:prstGeom prst="rect">
            <a:avLst/>
          </a:prstGeom>
          <a:noFill/>
        </p:spPr>
        <p:txBody>
          <a:bodyPr wrap="square" lIns="68555" tIns="34276" rIns="68555" bIns="34276" rtlCol="0" anchor="ctr">
            <a:spAutoFit/>
          </a:bodyPr>
          <a:lstStyle/>
          <a:p>
            <a:pPr algn="ctr"/>
            <a:r>
              <a:rPr lang="en-US" sz="713" dirty="0">
                <a:latin typeface="Montserrat Light"/>
                <a:cs typeface="Montserrat Light"/>
              </a:rPr>
              <a:t>95%</a:t>
            </a:r>
          </a:p>
        </p:txBody>
      </p:sp>
      <p:sp>
        <p:nvSpPr>
          <p:cNvPr id="115" name="TextBox 114"/>
          <p:cNvSpPr txBox="1"/>
          <p:nvPr/>
        </p:nvSpPr>
        <p:spPr>
          <a:xfrm>
            <a:off x="7692118" y="3477476"/>
            <a:ext cx="465867" cy="178931"/>
          </a:xfrm>
          <a:prstGeom prst="rect">
            <a:avLst/>
          </a:prstGeom>
          <a:noFill/>
        </p:spPr>
        <p:txBody>
          <a:bodyPr wrap="square" lIns="68555" tIns="34276" rIns="68555" bIns="34276" rtlCol="0" anchor="ctr">
            <a:spAutoFit/>
          </a:bodyPr>
          <a:lstStyle/>
          <a:p>
            <a:pPr algn="ctr"/>
            <a:r>
              <a:rPr lang="en-US" sz="713" dirty="0">
                <a:solidFill>
                  <a:schemeClr val="bg1"/>
                </a:solidFill>
                <a:latin typeface="Montserrat Light"/>
                <a:cs typeface="Montserrat Light"/>
              </a:rPr>
              <a:t>20%</a:t>
            </a:r>
          </a:p>
        </p:txBody>
      </p:sp>
      <p:sp>
        <p:nvSpPr>
          <p:cNvPr id="116" name="TextBox 115"/>
          <p:cNvSpPr txBox="1"/>
          <p:nvPr/>
        </p:nvSpPr>
        <p:spPr>
          <a:xfrm>
            <a:off x="7691180" y="3068084"/>
            <a:ext cx="465867" cy="178931"/>
          </a:xfrm>
          <a:prstGeom prst="rect">
            <a:avLst/>
          </a:prstGeom>
          <a:noFill/>
        </p:spPr>
        <p:txBody>
          <a:bodyPr wrap="square" lIns="68555" tIns="34276" rIns="68555" bIns="34276" rtlCol="0" anchor="ctr">
            <a:spAutoFit/>
          </a:bodyPr>
          <a:lstStyle/>
          <a:p>
            <a:pPr algn="ctr"/>
            <a:r>
              <a:rPr lang="en-US" sz="713" dirty="0">
                <a:solidFill>
                  <a:schemeClr val="bg1"/>
                </a:solidFill>
                <a:latin typeface="Montserrat Light"/>
                <a:cs typeface="Montserrat Light"/>
              </a:rPr>
              <a:t>75%</a:t>
            </a:r>
          </a:p>
        </p:txBody>
      </p:sp>
      <p:sp>
        <p:nvSpPr>
          <p:cNvPr id="117" name="TextBox 116"/>
          <p:cNvSpPr txBox="1"/>
          <p:nvPr/>
        </p:nvSpPr>
        <p:spPr>
          <a:xfrm>
            <a:off x="8178634" y="2711838"/>
            <a:ext cx="1207498" cy="230804"/>
          </a:xfrm>
          <a:prstGeom prst="rect">
            <a:avLst/>
          </a:prstGeom>
          <a:noFill/>
        </p:spPr>
        <p:txBody>
          <a:bodyPr wrap="square" lIns="68555" tIns="34276" rIns="68555" bIns="34276" rtlCol="0" anchor="ctr">
            <a:spAutoFit/>
          </a:bodyPr>
          <a:lstStyle/>
          <a:p>
            <a:r>
              <a:rPr lang="en-US" sz="1050" dirty="0">
                <a:solidFill>
                  <a:schemeClr val="tx1">
                    <a:lumMod val="65000"/>
                    <a:lumOff val="35000"/>
                  </a:schemeClr>
                </a:solidFill>
                <a:latin typeface="Century Gothic"/>
                <a:cs typeface="Century Gothic"/>
              </a:rPr>
              <a:t>Critical</a:t>
            </a:r>
          </a:p>
        </p:txBody>
      </p:sp>
      <p:sp>
        <p:nvSpPr>
          <p:cNvPr id="118" name="TextBox 117"/>
          <p:cNvSpPr txBox="1"/>
          <p:nvPr/>
        </p:nvSpPr>
        <p:spPr>
          <a:xfrm>
            <a:off x="2032642" y="3375119"/>
            <a:ext cx="1957059" cy="346220"/>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Major opportunity, but prices, financing remain issues</a:t>
            </a:r>
          </a:p>
        </p:txBody>
      </p:sp>
      <p:sp>
        <p:nvSpPr>
          <p:cNvPr id="119" name="TextBox 118"/>
          <p:cNvSpPr txBox="1"/>
          <p:nvPr/>
        </p:nvSpPr>
        <p:spPr>
          <a:xfrm>
            <a:off x="2064608" y="3851230"/>
            <a:ext cx="1957059" cy="207721"/>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High incident, death rates </a:t>
            </a:r>
          </a:p>
        </p:txBody>
      </p:sp>
      <p:sp>
        <p:nvSpPr>
          <p:cNvPr id="120" name="TextBox 119"/>
          <p:cNvSpPr txBox="1"/>
          <p:nvPr/>
        </p:nvSpPr>
        <p:spPr>
          <a:xfrm>
            <a:off x="2034540" y="4271076"/>
            <a:ext cx="1957059" cy="207721"/>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High closure rates but falling</a:t>
            </a:r>
          </a:p>
        </p:txBody>
      </p:sp>
      <p:sp>
        <p:nvSpPr>
          <p:cNvPr id="121" name="TextBox 120"/>
          <p:cNvSpPr txBox="1"/>
          <p:nvPr/>
        </p:nvSpPr>
        <p:spPr>
          <a:xfrm>
            <a:off x="2023659" y="4695566"/>
            <a:ext cx="1957059" cy="207721"/>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Lingering negative impact</a:t>
            </a:r>
          </a:p>
        </p:txBody>
      </p:sp>
      <p:sp>
        <p:nvSpPr>
          <p:cNvPr id="122" name="TextBox 121"/>
          <p:cNvSpPr txBox="1"/>
          <p:nvPr/>
        </p:nvSpPr>
        <p:spPr>
          <a:xfrm>
            <a:off x="5144550" y="2958288"/>
            <a:ext cx="1646876" cy="346220"/>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Last hired, second fired in crisis</a:t>
            </a:r>
          </a:p>
        </p:txBody>
      </p:sp>
      <p:sp>
        <p:nvSpPr>
          <p:cNvPr id="123" name="TextBox 122"/>
          <p:cNvSpPr txBox="1"/>
          <p:nvPr/>
        </p:nvSpPr>
        <p:spPr>
          <a:xfrm>
            <a:off x="5136393" y="3471737"/>
            <a:ext cx="1957059" cy="207721"/>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Need HUD, FRB to help</a:t>
            </a:r>
          </a:p>
        </p:txBody>
      </p:sp>
      <p:sp>
        <p:nvSpPr>
          <p:cNvPr id="124" name="TextBox 123"/>
          <p:cNvSpPr txBox="1"/>
          <p:nvPr/>
        </p:nvSpPr>
        <p:spPr>
          <a:xfrm>
            <a:off x="5141720" y="3876518"/>
            <a:ext cx="1957059" cy="207721"/>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Most critical factor</a:t>
            </a:r>
          </a:p>
        </p:txBody>
      </p:sp>
      <p:sp>
        <p:nvSpPr>
          <p:cNvPr id="125" name="TextBox 124"/>
          <p:cNvSpPr txBox="1"/>
          <p:nvPr/>
        </p:nvSpPr>
        <p:spPr>
          <a:xfrm>
            <a:off x="5139117" y="4273797"/>
            <a:ext cx="1957059" cy="207721"/>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Given survival skills, lower</a:t>
            </a:r>
          </a:p>
        </p:txBody>
      </p:sp>
      <p:sp>
        <p:nvSpPr>
          <p:cNvPr id="126" name="TextBox 125"/>
          <p:cNvSpPr txBox="1"/>
          <p:nvPr/>
        </p:nvSpPr>
        <p:spPr>
          <a:xfrm>
            <a:off x="5137456" y="4694179"/>
            <a:ext cx="1957059" cy="207721"/>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Best opportunity for a fix</a:t>
            </a:r>
          </a:p>
        </p:txBody>
      </p:sp>
      <p:sp>
        <p:nvSpPr>
          <p:cNvPr id="127" name="TextBox 126"/>
          <p:cNvSpPr txBox="1"/>
          <p:nvPr/>
        </p:nvSpPr>
        <p:spPr>
          <a:xfrm>
            <a:off x="8543697" y="3025599"/>
            <a:ext cx="448952" cy="207721"/>
          </a:xfrm>
          <a:prstGeom prst="rect">
            <a:avLst/>
          </a:prstGeom>
          <a:noFill/>
        </p:spPr>
        <p:txBody>
          <a:bodyPr wrap="square" lIns="68555" tIns="34276" rIns="68555" bIns="34276" rtlCol="0" anchor="ctr">
            <a:spAutoFit/>
          </a:bodyPr>
          <a:lstStyle/>
          <a:p>
            <a:r>
              <a:rPr lang="en-US" sz="900" b="1" dirty="0">
                <a:solidFill>
                  <a:schemeClr val="tx1">
                    <a:lumMod val="65000"/>
                    <a:lumOff val="35000"/>
                  </a:schemeClr>
                </a:solidFill>
                <a:latin typeface="Century Gothic"/>
                <a:cs typeface="Century Gothic"/>
              </a:rPr>
              <a:t>N</a:t>
            </a:r>
          </a:p>
        </p:txBody>
      </p:sp>
      <p:sp>
        <p:nvSpPr>
          <p:cNvPr id="128" name="TextBox 127"/>
          <p:cNvSpPr txBox="1"/>
          <p:nvPr/>
        </p:nvSpPr>
        <p:spPr>
          <a:xfrm>
            <a:off x="8543697" y="4701781"/>
            <a:ext cx="448952" cy="207721"/>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Y</a:t>
            </a:r>
          </a:p>
        </p:txBody>
      </p:sp>
      <p:sp>
        <p:nvSpPr>
          <p:cNvPr id="129" name="TextBox 128"/>
          <p:cNvSpPr txBox="1"/>
          <p:nvPr/>
        </p:nvSpPr>
        <p:spPr>
          <a:xfrm>
            <a:off x="8549023" y="3858248"/>
            <a:ext cx="448952" cy="207721"/>
          </a:xfrm>
          <a:prstGeom prst="rect">
            <a:avLst/>
          </a:prstGeom>
          <a:noFill/>
        </p:spPr>
        <p:txBody>
          <a:bodyPr wrap="square" lIns="68555" tIns="34276" rIns="68555" bIns="34276" rtlCol="0" anchor="ctr">
            <a:spAutoFit/>
          </a:bodyPr>
          <a:lstStyle/>
          <a:p>
            <a:r>
              <a:rPr lang="en-US" sz="900" b="1" dirty="0">
                <a:solidFill>
                  <a:schemeClr val="tx1">
                    <a:lumMod val="65000"/>
                    <a:lumOff val="35000"/>
                  </a:schemeClr>
                </a:solidFill>
                <a:latin typeface="Century Gothic"/>
                <a:cs typeface="Century Gothic"/>
              </a:rPr>
              <a:t>Y</a:t>
            </a:r>
          </a:p>
        </p:txBody>
      </p:sp>
      <p:sp>
        <p:nvSpPr>
          <p:cNvPr id="130" name="TextBox 129"/>
          <p:cNvSpPr txBox="1"/>
          <p:nvPr/>
        </p:nvSpPr>
        <p:spPr>
          <a:xfrm>
            <a:off x="8543697" y="3452807"/>
            <a:ext cx="448952" cy="207721"/>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N</a:t>
            </a:r>
          </a:p>
        </p:txBody>
      </p:sp>
      <p:sp>
        <p:nvSpPr>
          <p:cNvPr id="131" name="TextBox 130"/>
          <p:cNvSpPr txBox="1"/>
          <p:nvPr/>
        </p:nvSpPr>
        <p:spPr>
          <a:xfrm>
            <a:off x="8543697" y="4282738"/>
            <a:ext cx="448952" cy="207721"/>
          </a:xfrm>
          <a:prstGeom prst="rect">
            <a:avLst/>
          </a:prstGeom>
          <a:noFill/>
        </p:spPr>
        <p:txBody>
          <a:bodyPr wrap="square" lIns="68555" tIns="34276" rIns="68555" bIns="34276" rtlCol="0" anchor="ctr">
            <a:spAutoFit/>
          </a:bodyPr>
          <a:lstStyle/>
          <a:p>
            <a:r>
              <a:rPr lang="en-US" sz="900" dirty="0">
                <a:solidFill>
                  <a:schemeClr val="tx1">
                    <a:lumMod val="65000"/>
                    <a:lumOff val="35000"/>
                  </a:schemeClr>
                </a:solidFill>
                <a:latin typeface="Century Gothic"/>
                <a:cs typeface="Century Gothic"/>
              </a:rPr>
              <a:t>N</a:t>
            </a:r>
          </a:p>
        </p:txBody>
      </p:sp>
      <p:sp>
        <p:nvSpPr>
          <p:cNvPr id="3" name="TextBox 2"/>
          <p:cNvSpPr txBox="1"/>
          <p:nvPr/>
        </p:nvSpPr>
        <p:spPr>
          <a:xfrm>
            <a:off x="5183358" y="1007132"/>
            <a:ext cx="1813317" cy="311624"/>
          </a:xfrm>
          <a:prstGeom prst="rect">
            <a:avLst/>
          </a:prstGeom>
          <a:noFill/>
        </p:spPr>
        <p:txBody>
          <a:bodyPr wrap="none" rtlCol="0">
            <a:spAutoFit/>
          </a:bodyPr>
          <a:lstStyle/>
          <a:p>
            <a:r>
              <a:rPr lang="en-US" sz="1425" dirty="0">
                <a:solidFill>
                  <a:schemeClr val="accent3"/>
                </a:solidFill>
                <a:latin typeface="Century Gothic"/>
                <a:cs typeface="Century Gothic"/>
              </a:rPr>
              <a:t>Months left in 2021</a:t>
            </a:r>
          </a:p>
        </p:txBody>
      </p:sp>
      <p:sp>
        <p:nvSpPr>
          <p:cNvPr id="132" name="TextBox 131"/>
          <p:cNvSpPr txBox="1"/>
          <p:nvPr/>
        </p:nvSpPr>
        <p:spPr>
          <a:xfrm>
            <a:off x="5183358" y="1552717"/>
            <a:ext cx="2142276" cy="830997"/>
          </a:xfrm>
          <a:prstGeom prst="rect">
            <a:avLst/>
          </a:prstGeom>
          <a:noFill/>
        </p:spPr>
        <p:txBody>
          <a:bodyPr wrap="square" rtlCol="0">
            <a:spAutoFit/>
          </a:bodyPr>
          <a:lstStyle/>
          <a:p>
            <a:r>
              <a:rPr lang="en-US" sz="1200" dirty="0">
                <a:solidFill>
                  <a:schemeClr val="accent2"/>
                </a:solidFill>
                <a:latin typeface="Century Gothic"/>
                <a:cs typeface="Century Gothic"/>
              </a:rPr>
              <a:t>Weeks left in shutdown (9/11). </a:t>
            </a:r>
          </a:p>
          <a:p>
            <a:r>
              <a:rPr lang="en-US" sz="1200" dirty="0">
                <a:solidFill>
                  <a:schemeClr val="accent2"/>
                </a:solidFill>
                <a:latin typeface="Century Gothic"/>
                <a:cs typeface="Century Gothic"/>
              </a:rPr>
              <a:t>Will be longer for Black people.</a:t>
            </a:r>
          </a:p>
        </p:txBody>
      </p:sp>
      <p:grpSp>
        <p:nvGrpSpPr>
          <p:cNvPr id="89" name="Group 88">
            <a:extLst>
              <a:ext uri="{FF2B5EF4-FFF2-40B4-BE49-F238E27FC236}">
                <a16:creationId xmlns:a16="http://schemas.microsoft.com/office/drawing/2014/main" id="{06824332-C7EC-4510-81DA-28763B47ABBD}"/>
              </a:ext>
            </a:extLst>
          </p:cNvPr>
          <p:cNvGrpSpPr/>
          <p:nvPr/>
        </p:nvGrpSpPr>
        <p:grpSpPr>
          <a:xfrm>
            <a:off x="3109008" y="2178261"/>
            <a:ext cx="1199410" cy="228076"/>
            <a:chOff x="360834" y="3257627"/>
            <a:chExt cx="1599213" cy="304141"/>
          </a:xfrm>
        </p:grpSpPr>
        <p:sp>
          <p:nvSpPr>
            <p:cNvPr id="90" name="Rectangle 89">
              <a:extLst>
                <a:ext uri="{FF2B5EF4-FFF2-40B4-BE49-F238E27FC236}">
                  <a16:creationId xmlns:a16="http://schemas.microsoft.com/office/drawing/2014/main" id="{F21C0EDB-C74F-48E1-8AE9-D1293A078577}"/>
                </a:ext>
              </a:extLst>
            </p:cNvPr>
            <p:cNvSpPr/>
            <p:nvPr/>
          </p:nvSpPr>
          <p:spPr>
            <a:xfrm>
              <a:off x="360834" y="3359554"/>
              <a:ext cx="153098" cy="152494"/>
            </a:xfrm>
            <a:prstGeom prst="rect">
              <a:avLst/>
            </a:prstGeom>
            <a:solidFill>
              <a:schemeClr val="accent6">
                <a:lumMod val="75000"/>
              </a:schemeClr>
            </a:solidFill>
            <a:ln w="2857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88" dirty="0"/>
            </a:p>
          </p:txBody>
        </p:sp>
        <p:sp>
          <p:nvSpPr>
            <p:cNvPr id="91" name="TextBox 90">
              <a:extLst>
                <a:ext uri="{FF2B5EF4-FFF2-40B4-BE49-F238E27FC236}">
                  <a16:creationId xmlns:a16="http://schemas.microsoft.com/office/drawing/2014/main" id="{8977095A-A54B-42F4-AA3C-75C5E21D0E37}"/>
                </a:ext>
              </a:extLst>
            </p:cNvPr>
            <p:cNvSpPr txBox="1"/>
            <p:nvPr/>
          </p:nvSpPr>
          <p:spPr>
            <a:xfrm>
              <a:off x="520067" y="3257627"/>
              <a:ext cx="1439980" cy="304141"/>
            </a:xfrm>
            <a:prstGeom prst="rect">
              <a:avLst/>
            </a:prstGeom>
            <a:noFill/>
          </p:spPr>
          <p:txBody>
            <a:bodyPr wrap="square" rtlCol="0" anchor="ctr">
              <a:spAutoFit/>
            </a:bodyPr>
            <a:lstStyle/>
            <a:p>
              <a:pPr>
                <a:lnSpc>
                  <a:spcPct val="118000"/>
                </a:lnSpc>
              </a:pPr>
              <a:r>
                <a:rPr lang="en-US" sz="825" dirty="0">
                  <a:solidFill>
                    <a:schemeClr val="accent6"/>
                  </a:solidFill>
                  <a:latin typeface="Century Gothic"/>
                  <a:cs typeface="Century Gothic"/>
                </a:rPr>
                <a:t>Education</a:t>
              </a:r>
              <a:endParaRPr lang="en-US" sz="825" b="1" dirty="0">
                <a:solidFill>
                  <a:schemeClr val="accent6"/>
                </a:solidFill>
                <a:latin typeface="Century Gothic"/>
                <a:cs typeface="Century Gothic"/>
              </a:endParaRPr>
            </a:p>
          </p:txBody>
        </p:sp>
      </p:grpSp>
      <p:sp>
        <p:nvSpPr>
          <p:cNvPr id="92" name="TextBox 91">
            <a:extLst>
              <a:ext uri="{FF2B5EF4-FFF2-40B4-BE49-F238E27FC236}">
                <a16:creationId xmlns:a16="http://schemas.microsoft.com/office/drawing/2014/main" id="{27FD6DCF-8F82-4F45-8F75-7DDB613A45F5}"/>
              </a:ext>
            </a:extLst>
          </p:cNvPr>
          <p:cNvSpPr txBox="1"/>
          <p:nvPr/>
        </p:nvSpPr>
        <p:spPr>
          <a:xfrm>
            <a:off x="6461153" y="215553"/>
            <a:ext cx="1463898" cy="294003"/>
          </a:xfrm>
          <a:prstGeom prst="rect">
            <a:avLst/>
          </a:prstGeom>
          <a:solidFill>
            <a:schemeClr val="bg1"/>
          </a:solidFill>
        </p:spPr>
        <p:txBody>
          <a:bodyPr wrap="none" lIns="0" tIns="0" rIns="0" bIns="0" rtlCol="0">
            <a:noAutofit/>
          </a:bodyPr>
          <a:lstStyle/>
          <a:p>
            <a:pPr>
              <a:lnSpc>
                <a:spcPct val="90000"/>
              </a:lnSpc>
              <a:spcAft>
                <a:spcPts val="375"/>
              </a:spcAft>
            </a:pPr>
            <a:r>
              <a:rPr lang="en-US" sz="750" dirty="0"/>
              <a:t>Copyright, 2021, WMC and CIR. </a:t>
            </a:r>
          </a:p>
          <a:p>
            <a:pPr>
              <a:lnSpc>
                <a:spcPct val="90000"/>
              </a:lnSpc>
              <a:spcAft>
                <a:spcPts val="375"/>
              </a:spcAft>
            </a:pPr>
            <a:r>
              <a:rPr lang="en-US" sz="750" dirty="0"/>
              <a:t>info@creativeinvest.com</a:t>
            </a:r>
          </a:p>
          <a:p>
            <a:pPr>
              <a:lnSpc>
                <a:spcPct val="90000"/>
              </a:lnSpc>
              <a:spcAft>
                <a:spcPts val="375"/>
              </a:spcAft>
            </a:pPr>
            <a:r>
              <a:rPr lang="en-US" sz="750" dirty="0"/>
              <a:t> Not for reproduction or distribution.</a:t>
            </a:r>
          </a:p>
        </p:txBody>
      </p:sp>
      <p:pic>
        <p:nvPicPr>
          <p:cNvPr id="6" name="Picture 5">
            <a:extLst>
              <a:ext uri="{FF2B5EF4-FFF2-40B4-BE49-F238E27FC236}">
                <a16:creationId xmlns:a16="http://schemas.microsoft.com/office/drawing/2014/main" id="{C762AC97-752B-4BD6-8AB0-C021261B848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93338" y="47421"/>
            <a:ext cx="668005" cy="668005"/>
          </a:xfrm>
          <a:prstGeom prst="rect">
            <a:avLst/>
          </a:prstGeom>
        </p:spPr>
      </p:pic>
      <p:sp>
        <p:nvSpPr>
          <p:cNvPr id="94" name="Rectangle 93">
            <a:extLst>
              <a:ext uri="{FF2B5EF4-FFF2-40B4-BE49-F238E27FC236}">
                <a16:creationId xmlns:a16="http://schemas.microsoft.com/office/drawing/2014/main" id="{F54D6762-0751-4C84-82A9-E3F65F2F7707}"/>
              </a:ext>
            </a:extLst>
          </p:cNvPr>
          <p:cNvSpPr/>
          <p:nvPr/>
        </p:nvSpPr>
        <p:spPr>
          <a:xfrm>
            <a:off x="567315" y="3927036"/>
            <a:ext cx="114824" cy="114355"/>
          </a:xfrm>
          <a:prstGeom prst="rect">
            <a:avLst/>
          </a:prstGeom>
          <a:solidFill>
            <a:schemeClr val="accent1"/>
          </a:solidFill>
          <a:ln w="2857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88" dirty="0"/>
          </a:p>
        </p:txBody>
      </p:sp>
      <p:sp>
        <p:nvSpPr>
          <p:cNvPr id="95" name="Rectangle 94">
            <a:extLst>
              <a:ext uri="{FF2B5EF4-FFF2-40B4-BE49-F238E27FC236}">
                <a16:creationId xmlns:a16="http://schemas.microsoft.com/office/drawing/2014/main" id="{BEF6F612-BDB1-4271-8ECB-8901223BA4AB}"/>
              </a:ext>
            </a:extLst>
          </p:cNvPr>
          <p:cNvSpPr/>
          <p:nvPr/>
        </p:nvSpPr>
        <p:spPr>
          <a:xfrm>
            <a:off x="561989" y="3107654"/>
            <a:ext cx="114824" cy="114356"/>
          </a:xfrm>
          <a:prstGeom prst="rect">
            <a:avLst/>
          </a:prstGeom>
          <a:solidFill>
            <a:schemeClr val="accent2"/>
          </a:solidFill>
          <a:ln w="2857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88" dirty="0"/>
          </a:p>
        </p:txBody>
      </p:sp>
      <p:sp>
        <p:nvSpPr>
          <p:cNvPr id="96" name="Rectangle 95">
            <a:extLst>
              <a:ext uri="{FF2B5EF4-FFF2-40B4-BE49-F238E27FC236}">
                <a16:creationId xmlns:a16="http://schemas.microsoft.com/office/drawing/2014/main" id="{C0B0F8C4-4A10-4641-A798-3F8D153B544E}"/>
              </a:ext>
            </a:extLst>
          </p:cNvPr>
          <p:cNvSpPr/>
          <p:nvPr/>
        </p:nvSpPr>
        <p:spPr>
          <a:xfrm>
            <a:off x="561989" y="3533797"/>
            <a:ext cx="114824" cy="114355"/>
          </a:xfrm>
          <a:prstGeom prst="rect">
            <a:avLst/>
          </a:prstGeom>
          <a:solidFill>
            <a:schemeClr val="accent3"/>
          </a:solidFill>
          <a:ln w="2857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88" dirty="0"/>
          </a:p>
        </p:txBody>
      </p:sp>
      <p:sp>
        <p:nvSpPr>
          <p:cNvPr id="98" name="Rectangle 97">
            <a:extLst>
              <a:ext uri="{FF2B5EF4-FFF2-40B4-BE49-F238E27FC236}">
                <a16:creationId xmlns:a16="http://schemas.microsoft.com/office/drawing/2014/main" id="{88772323-DCFD-49FD-9739-213CDE3A9403}"/>
              </a:ext>
            </a:extLst>
          </p:cNvPr>
          <p:cNvSpPr/>
          <p:nvPr/>
        </p:nvSpPr>
        <p:spPr>
          <a:xfrm>
            <a:off x="561989" y="4334508"/>
            <a:ext cx="114824" cy="114356"/>
          </a:xfrm>
          <a:prstGeom prst="rect">
            <a:avLst/>
          </a:prstGeom>
          <a:solidFill>
            <a:schemeClr val="accent4"/>
          </a:solidFill>
          <a:ln w="2857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88" dirty="0"/>
          </a:p>
        </p:txBody>
      </p:sp>
      <p:sp>
        <p:nvSpPr>
          <p:cNvPr id="99" name="Rectangle 98">
            <a:extLst>
              <a:ext uri="{FF2B5EF4-FFF2-40B4-BE49-F238E27FC236}">
                <a16:creationId xmlns:a16="http://schemas.microsoft.com/office/drawing/2014/main" id="{2743E1D3-5C79-4778-9DCA-9C0FBABB1FCC}"/>
              </a:ext>
            </a:extLst>
          </p:cNvPr>
          <p:cNvSpPr/>
          <p:nvPr/>
        </p:nvSpPr>
        <p:spPr>
          <a:xfrm>
            <a:off x="561989" y="4740861"/>
            <a:ext cx="114824" cy="114356"/>
          </a:xfrm>
          <a:prstGeom prst="rect">
            <a:avLst/>
          </a:prstGeom>
          <a:solidFill>
            <a:schemeClr val="accent6">
              <a:lumMod val="75000"/>
            </a:schemeClr>
          </a:solidFill>
          <a:ln w="2857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88" dirty="0"/>
          </a:p>
        </p:txBody>
      </p:sp>
      <p:pic>
        <p:nvPicPr>
          <p:cNvPr id="8" name="Audio 7">
            <a:hlinkClick r:id="" action="ppaction://media"/>
            <a:extLst>
              <a:ext uri="{FF2B5EF4-FFF2-40B4-BE49-F238E27FC236}">
                <a16:creationId xmlns:a16="http://schemas.microsoft.com/office/drawing/2014/main" id="{167DA928-B390-4B4F-ABDE-904652EFDCC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788400" y="4787900"/>
            <a:ext cx="203200" cy="203200"/>
          </a:xfrm>
          <a:prstGeom prst="rect">
            <a:avLst/>
          </a:prstGeom>
        </p:spPr>
      </p:pic>
    </p:spTree>
    <p:custDataLst>
      <p:tags r:id="rId1"/>
    </p:custDataLst>
    <p:extLst>
      <p:ext uri="{BB962C8B-B14F-4D97-AF65-F5344CB8AC3E}">
        <p14:creationId xmlns:p14="http://schemas.microsoft.com/office/powerpoint/2010/main" val="2734703253"/>
      </p:ext>
    </p:extLst>
  </p:cSld>
  <p:clrMapOvr>
    <a:masterClrMapping/>
  </p:clrMapOvr>
  <mc:AlternateContent xmlns:mc="http://schemas.openxmlformats.org/markup-compatibility/2006" xmlns:p14="http://schemas.microsoft.com/office/powerpoint/2010/main">
    <mc:Choice Requires="p14">
      <p:transition spd="slow" p14:dur="2000" advTm="97806"/>
    </mc:Choice>
    <mc:Fallback xmlns="">
      <p:transition spd="slow" advTm="978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639FC07-53F0-40CE-BE08-F85215E8601B}"/>
              </a:ext>
            </a:extLst>
          </p:cNvPr>
          <p:cNvSpPr/>
          <p:nvPr/>
        </p:nvSpPr>
        <p:spPr>
          <a:xfrm>
            <a:off x="494486" y="751721"/>
            <a:ext cx="8338635" cy="3493264"/>
          </a:xfrm>
          <a:prstGeom prst="rect">
            <a:avLst/>
          </a:prstGeom>
        </p:spPr>
        <p:txBody>
          <a:bodyPr wrap="square">
            <a:spAutoFit/>
          </a:bodyPr>
          <a:lstStyle/>
          <a:p>
            <a:pPr algn="ctr"/>
            <a:r>
              <a:rPr lang="en-US" sz="2700" dirty="0"/>
              <a:t>"The COVID crisis reveals what’s actually important: </a:t>
            </a:r>
            <a:r>
              <a:rPr lang="en-US" sz="2700" i="1" dirty="0"/>
              <a:t>health, family, and community</a:t>
            </a:r>
            <a:r>
              <a:rPr lang="en-US" sz="2700" dirty="0"/>
              <a:t>. It also shows what’s not important: money worship and materialism. Globalization, a specific form of money worship, proved unable to support the domestic production of basic but critical supplies, like masks, in a time of crisis.”</a:t>
            </a:r>
          </a:p>
          <a:p>
            <a:pPr algn="ctr"/>
            <a:endParaRPr lang="en-US" sz="2700" dirty="0"/>
          </a:p>
          <a:p>
            <a:pPr algn="ctr"/>
            <a:r>
              <a:rPr lang="sv-SE" sz="1600" dirty="0"/>
              <a:t>From: </a:t>
            </a:r>
            <a:r>
              <a:rPr lang="en-US" sz="1600" dirty="0"/>
              <a:t>COVID Reveals What’s Actually Important. December 6, 2020. https://www.linkedin.com/pulse/covid-reveals-whats-actually-important-cunningham-am-mba/  </a:t>
            </a:r>
          </a:p>
        </p:txBody>
      </p:sp>
      <p:sp>
        <p:nvSpPr>
          <p:cNvPr id="5" name="TextBox 4">
            <a:extLst>
              <a:ext uri="{FF2B5EF4-FFF2-40B4-BE49-F238E27FC236}">
                <a16:creationId xmlns:a16="http://schemas.microsoft.com/office/drawing/2014/main" id="{CAE3CE7A-0567-46DC-9B11-A398B3A52314}"/>
              </a:ext>
            </a:extLst>
          </p:cNvPr>
          <p:cNvSpPr txBox="1"/>
          <p:nvPr/>
        </p:nvSpPr>
        <p:spPr>
          <a:xfrm>
            <a:off x="7371390" y="4665057"/>
            <a:ext cx="1402499" cy="403574"/>
          </a:xfrm>
          <a:prstGeom prst="rect">
            <a:avLst/>
          </a:prstGeom>
          <a:solidFill>
            <a:schemeClr val="bg1"/>
          </a:solidFill>
          <a:effectLst>
            <a:outerShdw blurRad="50800" dist="38100" dir="10800000" algn="r" rotWithShape="0">
              <a:prstClr val="black">
                <a:alpha val="40000"/>
              </a:prstClr>
            </a:outerShdw>
          </a:effectLst>
        </p:spPr>
        <p:txBody>
          <a:bodyPr wrap="none" lIns="0" tIns="0" rIns="0" bIns="0" rtlCol="0">
            <a:noAutofit/>
          </a:bodyPr>
          <a:lstStyle/>
          <a:p>
            <a:pPr>
              <a:lnSpc>
                <a:spcPct val="90000"/>
              </a:lnSpc>
              <a:spcAft>
                <a:spcPts val="375"/>
              </a:spcAft>
            </a:pPr>
            <a:r>
              <a:rPr lang="en-US" sz="750" dirty="0"/>
              <a:t>Copyright, 2021, WMC and CIR. </a:t>
            </a:r>
          </a:p>
          <a:p>
            <a:pPr>
              <a:lnSpc>
                <a:spcPct val="90000"/>
              </a:lnSpc>
              <a:spcAft>
                <a:spcPts val="375"/>
              </a:spcAft>
            </a:pPr>
            <a:r>
              <a:rPr lang="en-US" sz="750" dirty="0"/>
              <a:t>info@creativeinvest.com</a:t>
            </a:r>
          </a:p>
          <a:p>
            <a:pPr>
              <a:lnSpc>
                <a:spcPct val="90000"/>
              </a:lnSpc>
              <a:spcAft>
                <a:spcPts val="375"/>
              </a:spcAft>
            </a:pPr>
            <a:r>
              <a:rPr lang="en-US" sz="750" dirty="0"/>
              <a:t> Not for reproduction or distribution.</a:t>
            </a:r>
          </a:p>
        </p:txBody>
      </p:sp>
      <p:pic>
        <p:nvPicPr>
          <p:cNvPr id="4" name="Audio 3">
            <a:hlinkClick r:id="" action="ppaction://media"/>
            <a:extLst>
              <a:ext uri="{FF2B5EF4-FFF2-40B4-BE49-F238E27FC236}">
                <a16:creationId xmlns:a16="http://schemas.microsoft.com/office/drawing/2014/main" id="{FFC9EFE2-B4DE-4672-97DE-567BAD864C4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788400" y="4787900"/>
            <a:ext cx="203200" cy="203200"/>
          </a:xfrm>
          <a:prstGeom prst="rect">
            <a:avLst/>
          </a:prstGeom>
        </p:spPr>
      </p:pic>
    </p:spTree>
    <p:extLst>
      <p:ext uri="{BB962C8B-B14F-4D97-AF65-F5344CB8AC3E}">
        <p14:creationId xmlns:p14="http://schemas.microsoft.com/office/powerpoint/2010/main" val="2688201415"/>
      </p:ext>
    </p:extLst>
  </p:cSld>
  <p:clrMapOvr>
    <a:masterClrMapping/>
  </p:clrMapOvr>
  <mc:AlternateContent xmlns:mc="http://schemas.openxmlformats.org/markup-compatibility/2006" xmlns:p14="http://schemas.microsoft.com/office/powerpoint/2010/main">
    <mc:Choice Requires="p14">
      <p:transition spd="slow" p14:dur="2000" advTm="25216"/>
    </mc:Choice>
    <mc:Fallback xmlns="">
      <p:transition spd="slow" advTm="25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5734</TotalTime>
  <Words>1420</Words>
  <Application>Microsoft Office PowerPoint</Application>
  <PresentationFormat>On-screen Show (16:9)</PresentationFormat>
  <Paragraphs>140</Paragraphs>
  <Slides>15</Slides>
  <Notes>2</Notes>
  <HiddenSlides>0</HiddenSlides>
  <MMClips>15</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Arial</vt:lpstr>
      <vt:lpstr>Calibri</vt:lpstr>
      <vt:lpstr>Calibri Light</vt:lpstr>
      <vt:lpstr>Century Gothic</vt:lpstr>
      <vt:lpstr>Helvetica</vt:lpstr>
      <vt:lpstr>Montserrat Bold</vt:lpstr>
      <vt:lpstr>Montserrat Light</vt:lpstr>
      <vt:lpstr>Roboto</vt:lpstr>
      <vt:lpstr>Roboto Bold</vt:lpstr>
      <vt:lpstr>Roboto Light</vt:lpstr>
      <vt:lpstr>Office Theme</vt:lpstr>
      <vt:lpstr>PowerPoint Presentation</vt:lpstr>
      <vt:lpstr>PowerPoint Presentation</vt:lpstr>
      <vt:lpstr>PowerPoint Presentation</vt:lpstr>
      <vt:lpstr>PowerPoint Presentation</vt:lpstr>
      <vt:lpstr>PowerPoint Presentation</vt:lpstr>
      <vt:lpstr>HR 2123 and HR 2543</vt:lpstr>
      <vt:lpstr>PowerPoint Presentation</vt:lpstr>
      <vt:lpstr>PowerPoint Presentation</vt:lpstr>
      <vt:lpstr>PowerPoint Presentation</vt:lpstr>
      <vt:lpstr>Wealth and the Black Community</vt:lpstr>
      <vt:lpstr>PowerPoint Presentation</vt:lpstr>
      <vt:lpstr>PowerPoint Presentation</vt:lpstr>
      <vt:lpstr>PowerPoint Presentation</vt:lpstr>
      <vt:lpstr>PowerPoint Presentation</vt:lpstr>
      <vt:lpstr>Copyright and Confidentiality Notice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Wm M Cunningham</dc:creator>
  <cp:lastModifiedBy>William Michael Cunningham</cp:lastModifiedBy>
  <cp:revision>167</cp:revision>
  <dcterms:modified xsi:type="dcterms:W3CDTF">2021-05-12T20:12:18Z</dcterms:modified>
</cp:coreProperties>
</file>